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 id="2147483704" r:id="rId3"/>
  </p:sldMasterIdLst>
  <p:notesMasterIdLst>
    <p:notesMasterId r:id="rId117"/>
  </p:notesMasterIdLst>
  <p:handoutMasterIdLst>
    <p:handoutMasterId r:id="rId118"/>
  </p:handoutMasterIdLst>
  <p:sldIdLst>
    <p:sldId id="256" r:id="rId4"/>
    <p:sldId id="258" r:id="rId5"/>
    <p:sldId id="374" r:id="rId6"/>
    <p:sldId id="261" r:id="rId7"/>
    <p:sldId id="262" r:id="rId8"/>
    <p:sldId id="375" r:id="rId9"/>
    <p:sldId id="331" r:id="rId10"/>
    <p:sldId id="327" r:id="rId11"/>
    <p:sldId id="260" r:id="rId12"/>
    <p:sldId id="265" r:id="rId13"/>
    <p:sldId id="266" r:id="rId14"/>
    <p:sldId id="267" r:id="rId15"/>
    <p:sldId id="270" r:id="rId16"/>
    <p:sldId id="278" r:id="rId17"/>
    <p:sldId id="279" r:id="rId18"/>
    <p:sldId id="281" r:id="rId19"/>
    <p:sldId id="282" r:id="rId20"/>
    <p:sldId id="283" r:id="rId21"/>
    <p:sldId id="284" r:id="rId22"/>
    <p:sldId id="285" r:id="rId23"/>
    <p:sldId id="287" r:id="rId24"/>
    <p:sldId id="288" r:id="rId25"/>
    <p:sldId id="286" r:id="rId26"/>
    <p:sldId id="289" r:id="rId27"/>
    <p:sldId id="354" r:id="rId28"/>
    <p:sldId id="290" r:id="rId29"/>
    <p:sldId id="291" r:id="rId30"/>
    <p:sldId id="355" r:id="rId31"/>
    <p:sldId id="292" r:id="rId32"/>
    <p:sldId id="293" r:id="rId33"/>
    <p:sldId id="294" r:id="rId34"/>
    <p:sldId id="295" r:id="rId35"/>
    <p:sldId id="356" r:id="rId36"/>
    <p:sldId id="296" r:id="rId37"/>
    <p:sldId id="297" r:id="rId38"/>
    <p:sldId id="298" r:id="rId39"/>
    <p:sldId id="357" r:id="rId40"/>
    <p:sldId id="299" r:id="rId41"/>
    <p:sldId id="301" r:id="rId42"/>
    <p:sldId id="302" r:id="rId43"/>
    <p:sldId id="303" r:id="rId44"/>
    <p:sldId id="358" r:id="rId45"/>
    <p:sldId id="304" r:id="rId46"/>
    <p:sldId id="307" r:id="rId47"/>
    <p:sldId id="306" r:id="rId48"/>
    <p:sldId id="308" r:id="rId49"/>
    <p:sldId id="359" r:id="rId50"/>
    <p:sldId id="309" r:id="rId51"/>
    <p:sldId id="310" r:id="rId52"/>
    <p:sldId id="360" r:id="rId53"/>
    <p:sldId id="311" r:id="rId54"/>
    <p:sldId id="312" r:id="rId55"/>
    <p:sldId id="361" r:id="rId56"/>
    <p:sldId id="313" r:id="rId57"/>
    <p:sldId id="314" r:id="rId58"/>
    <p:sldId id="362" r:id="rId59"/>
    <p:sldId id="315" r:id="rId60"/>
    <p:sldId id="316" r:id="rId61"/>
    <p:sldId id="317" r:id="rId62"/>
    <p:sldId id="318" r:id="rId63"/>
    <p:sldId id="319" r:id="rId64"/>
    <p:sldId id="363" r:id="rId65"/>
    <p:sldId id="321" r:id="rId66"/>
    <p:sldId id="324" r:id="rId67"/>
    <p:sldId id="322" r:id="rId68"/>
    <p:sldId id="323" r:id="rId69"/>
    <p:sldId id="335" r:id="rId70"/>
    <p:sldId id="336" r:id="rId71"/>
    <p:sldId id="366" r:id="rId72"/>
    <p:sldId id="347" r:id="rId73"/>
    <p:sldId id="348" r:id="rId74"/>
    <p:sldId id="349" r:id="rId75"/>
    <p:sldId id="350" r:id="rId76"/>
    <p:sldId id="337" r:id="rId77"/>
    <p:sldId id="367" r:id="rId78"/>
    <p:sldId id="338" r:id="rId79"/>
    <p:sldId id="368" r:id="rId80"/>
    <p:sldId id="339" r:id="rId81"/>
    <p:sldId id="340" r:id="rId82"/>
    <p:sldId id="341" r:id="rId83"/>
    <p:sldId id="342" r:id="rId84"/>
    <p:sldId id="343" r:id="rId85"/>
    <p:sldId id="369" r:id="rId86"/>
    <p:sldId id="344" r:id="rId87"/>
    <p:sldId id="370" r:id="rId88"/>
    <p:sldId id="345" r:id="rId89"/>
    <p:sldId id="346" r:id="rId90"/>
    <p:sldId id="371" r:id="rId91"/>
    <p:sldId id="365" r:id="rId92"/>
    <p:sldId id="372" r:id="rId93"/>
    <p:sldId id="351" r:id="rId94"/>
    <p:sldId id="353" r:id="rId95"/>
    <p:sldId id="373" r:id="rId96"/>
    <p:sldId id="352" r:id="rId97"/>
    <p:sldId id="364" r:id="rId98"/>
    <p:sldId id="378" r:id="rId99"/>
    <p:sldId id="376" r:id="rId100"/>
    <p:sldId id="377" r:id="rId101"/>
    <p:sldId id="269" r:id="rId102"/>
    <p:sldId id="277" r:id="rId103"/>
    <p:sldId id="273" r:id="rId104"/>
    <p:sldId id="274" r:id="rId105"/>
    <p:sldId id="325" r:id="rId106"/>
    <p:sldId id="328" r:id="rId107"/>
    <p:sldId id="330" r:id="rId108"/>
    <p:sldId id="329" r:id="rId109"/>
    <p:sldId id="332" r:id="rId110"/>
    <p:sldId id="333" r:id="rId111"/>
    <p:sldId id="257" r:id="rId112"/>
    <p:sldId id="259" r:id="rId113"/>
    <p:sldId id="334" r:id="rId114"/>
    <p:sldId id="263" r:id="rId115"/>
    <p:sldId id="280" r:id="rId116"/>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A9500"/>
    <a:srgbClr val="6CA644"/>
    <a:srgbClr val="9FB51D"/>
    <a:srgbClr val="002D46"/>
    <a:srgbClr val="5E903C"/>
    <a:srgbClr val="9CB022"/>
    <a:srgbClr val="FFCF1D"/>
    <a:srgbClr val="C0D730"/>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990" autoAdjust="0"/>
  </p:normalViewPr>
  <p:slideViewPr>
    <p:cSldViewPr>
      <p:cViewPr varScale="1">
        <p:scale>
          <a:sx n="105" d="100"/>
          <a:sy n="105" d="100"/>
        </p:scale>
        <p:origin x="17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charts/_rels/chart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HIP%20Planning\Community%20Meeting\RC%20CHIP%20Data%20and%20Graphs.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City%20Pop%20with%20graphs.xls"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8"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Server1\Active%20Projects\Riley%20County%20Community%20Health%20Assessment\Poverty\Copy%20of%20ACS%203yr%202011-13%20Poverty%20by%20Sex%20and%20Age%20-%20KS,%20Multiple%20Counties%20-EDIT%20CB.xls"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Server1\Active%20Projects\Riley%20County%20Community%20Health%20Assessment\City%20Data\Poverty%20graph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r>
              <a:rPr lang="en-US" sz="1800" b="1" dirty="0">
                <a:solidFill>
                  <a:schemeClr val="tx1"/>
                </a:solidFill>
                <a:latin typeface="Trebuchet MS" panose="020B0603020202020204" pitchFamily="34" charset="0"/>
              </a:rPr>
              <a:t>Population of Riley County </a:t>
            </a:r>
          </a:p>
          <a:p>
            <a:pPr>
              <a:defRPr sz="1800" b="1">
                <a:solidFill>
                  <a:schemeClr val="tx1"/>
                </a:solidFill>
                <a:latin typeface="Trebuchet MS" panose="020B0603020202020204" pitchFamily="34" charset="0"/>
              </a:defRPr>
            </a:pPr>
            <a:r>
              <a:rPr lang="en-US" sz="1800" b="1" dirty="0">
                <a:solidFill>
                  <a:schemeClr val="tx1"/>
                </a:solidFill>
                <a:latin typeface="Trebuchet MS" panose="020B0603020202020204" pitchFamily="34" charset="0"/>
              </a:rPr>
              <a:t>and </a:t>
            </a:r>
            <a:r>
              <a:rPr lang="en-US" sz="1800" b="1" dirty="0" smtClean="0">
                <a:solidFill>
                  <a:schemeClr val="tx1"/>
                </a:solidFill>
                <a:latin typeface="Trebuchet MS" panose="020B0603020202020204" pitchFamily="34" charset="0"/>
              </a:rPr>
              <a:t>Cities</a:t>
            </a:r>
          </a:p>
          <a:p>
            <a:pPr>
              <a:defRPr sz="1800" b="1">
                <a:solidFill>
                  <a:schemeClr val="tx1"/>
                </a:solidFill>
                <a:latin typeface="Trebuchet MS" panose="020B0603020202020204" pitchFamily="34" charset="0"/>
              </a:defRPr>
            </a:pPr>
            <a:endParaRPr lang="en-US" sz="800" b="0" i="1" dirty="0" smtClean="0">
              <a:solidFill>
                <a:schemeClr val="tx1"/>
              </a:solidFill>
              <a:latin typeface="Trebuchet MS" panose="020B0603020202020204" pitchFamily="34" charset="0"/>
            </a:endParaRPr>
          </a:p>
          <a:p>
            <a:pPr>
              <a:defRPr sz="1800" b="1">
                <a:solidFill>
                  <a:schemeClr val="tx1"/>
                </a:solidFill>
                <a:latin typeface="Trebuchet MS" panose="020B0603020202020204" pitchFamily="34" charset="0"/>
              </a:defRPr>
            </a:pPr>
            <a:r>
              <a:rPr lang="en-US" sz="1200" b="0" i="1" dirty="0" smtClean="0">
                <a:solidFill>
                  <a:schemeClr val="tx1"/>
                </a:solidFill>
                <a:latin typeface="Trebuchet MS" panose="020B0603020202020204" pitchFamily="34" charset="0"/>
              </a:rPr>
              <a:t>2009-2013 Census ACS 5-year estimates</a:t>
            </a:r>
            <a:endParaRPr lang="en-US" sz="1200" b="0" i="1" dirty="0">
              <a:solidFill>
                <a:schemeClr val="tx1"/>
              </a:solidFill>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Trebuchet MS" panose="020B0603020202020204" pitchFamily="34" charset="0"/>
              <a:ea typeface="+mn-ea"/>
              <a:cs typeface="+mn-cs"/>
            </a:defRPr>
          </a:pPr>
          <a:endParaRPr lang="en-US"/>
        </a:p>
      </c:txPr>
    </c:title>
    <c:autoTitleDeleted val="0"/>
    <c:plotArea>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9CB022"/>
              </a:solidFill>
              <a:ln>
                <a:noFill/>
              </a:ln>
              <a:effectLst/>
            </c:spPr>
          </c:dPt>
          <c:dLbls>
            <c:dLbl>
              <c:idx val="0"/>
              <c:layout>
                <c:manualLayout>
                  <c:x val="-0.1193742207474033"/>
                  <c:y val="-2.3088025186672138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20794219097934769"/>
                  <c:y val="1.8179547395313178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Trebuchet MS" panose="020B06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'S0101'!$AD$11:$AD$16</c:f>
              <c:strCache>
                <c:ptCount val="6"/>
                <c:pt idx="0">
                  <c:v>Riley County</c:v>
                </c:pt>
                <c:pt idx="1">
                  <c:v>Manhattan</c:v>
                </c:pt>
                <c:pt idx="2">
                  <c:v>Ogden</c:v>
                </c:pt>
                <c:pt idx="3">
                  <c:v>Riley</c:v>
                </c:pt>
                <c:pt idx="4">
                  <c:v>Leonardville</c:v>
                </c:pt>
                <c:pt idx="5">
                  <c:v>Randolph</c:v>
                </c:pt>
              </c:strCache>
            </c:strRef>
          </c:cat>
          <c:val>
            <c:numRef>
              <c:f>'S0101'!$AE$11:$AE$16</c:f>
              <c:numCache>
                <c:formatCode>#,##0</c:formatCode>
                <c:ptCount val="6"/>
                <c:pt idx="0">
                  <c:v>73243</c:v>
                </c:pt>
                <c:pt idx="1">
                  <c:v>54082</c:v>
                </c:pt>
                <c:pt idx="2">
                  <c:v>1832</c:v>
                </c:pt>
                <c:pt idx="3" formatCode="General">
                  <c:v>960</c:v>
                </c:pt>
                <c:pt idx="4" formatCode="General">
                  <c:v>355</c:v>
                </c:pt>
                <c:pt idx="5" formatCode="General">
                  <c:v>216</c:v>
                </c:pt>
              </c:numCache>
            </c:numRef>
          </c:val>
        </c:ser>
        <c:dLbls>
          <c:showLegendKey val="0"/>
          <c:showVal val="0"/>
          <c:showCatName val="0"/>
          <c:showSerName val="0"/>
          <c:showPercent val="0"/>
          <c:showBubbleSize val="0"/>
        </c:dLbls>
        <c:gapWidth val="68"/>
        <c:axId val="286063048"/>
        <c:axId val="286063440"/>
      </c:barChart>
      <c:catAx>
        <c:axId val="286063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63440"/>
        <c:crosses val="autoZero"/>
        <c:auto val="1"/>
        <c:lblAlgn val="ctr"/>
        <c:lblOffset val="100"/>
        <c:noMultiLvlLbl val="0"/>
      </c:catAx>
      <c:valAx>
        <c:axId val="286063440"/>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286063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Age-adjusted Mortality Rate per 100,000 Population (2011-2013)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5670861655113617E-2"/>
          <c:y val="0.1733806338499089"/>
          <c:w val="0.88203748569890306"/>
          <c:h val="0.7134017835838701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Graphs.xlsx]Graphs'!$C$280:$G$280</c:f>
              <c:numCache>
                <c:formatCode>General</c:formatCode>
                <c:ptCount val="5"/>
                <c:pt idx="0">
                  <c:v>756.9</c:v>
                </c:pt>
                <c:pt idx="1">
                  <c:v>625.6</c:v>
                </c:pt>
                <c:pt idx="2">
                  <c:v>814.4</c:v>
                </c:pt>
                <c:pt idx="3">
                  <c:v>677.2</c:v>
                </c:pt>
                <c:pt idx="4">
                  <c:v>657.3</c:v>
                </c:pt>
              </c:numCache>
            </c:numRef>
          </c:val>
        </c:ser>
        <c:dLbls>
          <c:showLegendKey val="0"/>
          <c:showVal val="0"/>
          <c:showCatName val="0"/>
          <c:showSerName val="0"/>
          <c:showPercent val="0"/>
          <c:showBubbleSize val="0"/>
        </c:dLbls>
        <c:gapWidth val="77"/>
        <c:axId val="286767424"/>
        <c:axId val="286771344"/>
      </c:barChart>
      <c:catAx>
        <c:axId val="28676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71344"/>
        <c:crosses val="autoZero"/>
        <c:auto val="1"/>
        <c:lblAlgn val="ctr"/>
        <c:lblOffset val="100"/>
        <c:noMultiLvlLbl val="0"/>
      </c:catAx>
      <c:valAx>
        <c:axId val="286771344"/>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6742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Age-adjusted Heart Disease Mortality Rate per 100,000 Population (2011-2013)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3040996957373718"/>
          <c:y val="0.14020659227412524"/>
          <c:w val="0.8350289881621703"/>
          <c:h val="0.7590846088059217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Graphs.xlsx]Graphs'!$C$255:$G$255</c:f>
              <c:numCache>
                <c:formatCode>General</c:formatCode>
                <c:ptCount val="5"/>
                <c:pt idx="0">
                  <c:v>156.19999999999999</c:v>
                </c:pt>
                <c:pt idx="1">
                  <c:v>108.4</c:v>
                </c:pt>
                <c:pt idx="2">
                  <c:v>215.5</c:v>
                </c:pt>
                <c:pt idx="3">
                  <c:v>141.1</c:v>
                </c:pt>
                <c:pt idx="4">
                  <c:v>124.8</c:v>
                </c:pt>
              </c:numCache>
            </c:numRef>
          </c:val>
        </c:ser>
        <c:dLbls>
          <c:showLegendKey val="0"/>
          <c:showVal val="0"/>
          <c:showCatName val="0"/>
          <c:showSerName val="0"/>
          <c:showPercent val="0"/>
          <c:showBubbleSize val="0"/>
        </c:dLbls>
        <c:gapWidth val="77"/>
        <c:axId val="286768600"/>
        <c:axId val="286769776"/>
      </c:barChart>
      <c:catAx>
        <c:axId val="28676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69776"/>
        <c:crosses val="autoZero"/>
        <c:auto val="1"/>
        <c:lblAlgn val="ctr"/>
        <c:lblOffset val="100"/>
        <c:noMultiLvlLbl val="0"/>
      </c:catAx>
      <c:valAx>
        <c:axId val="28676977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100,00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6860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dirty="0">
                <a:latin typeface="Trebuchet MS" panose="020B0603020202020204" pitchFamily="34" charset="0"/>
              </a:rPr>
              <a:t>Age-adjusted Traffic Injury Mortality Rate per 100,000 Population </a:t>
            </a:r>
            <a:endParaRPr lang="en-US" sz="1800" b="1" dirty="0" smtClean="0">
              <a:latin typeface="Trebuchet MS" panose="020B0603020202020204" pitchFamily="34" charset="0"/>
            </a:endParaRPr>
          </a:p>
          <a:p>
            <a:pPr>
              <a:defRPr sz="1800" b="1">
                <a:latin typeface="Trebuchet MS" panose="020B0603020202020204" pitchFamily="34" charset="0"/>
              </a:defRPr>
            </a:pPr>
            <a:r>
              <a:rPr lang="en-US" sz="1800" b="1" dirty="0" smtClean="0">
                <a:latin typeface="Trebuchet MS" panose="020B0603020202020204" pitchFamily="34" charset="0"/>
              </a:rPr>
              <a:t>(</a:t>
            </a:r>
            <a:r>
              <a:rPr lang="en-US" sz="1800" b="1" dirty="0">
                <a:latin typeface="Trebuchet MS" panose="020B0603020202020204" pitchFamily="34" charset="0"/>
              </a:rPr>
              <a:t>2011-2013)</a:t>
            </a:r>
          </a:p>
        </c:rich>
      </c:tx>
      <c:layout>
        <c:manualLayout>
          <c:xMode val="edge"/>
          <c:yMode val="edge"/>
          <c:x val="0.10897911198600176"/>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9346128608923889E-2"/>
          <c:y val="0.12413818301121453"/>
          <c:w val="0.86836231408573916"/>
          <c:h val="0.7740078441899306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Graphs.xlsx]Graphs'!$C$331:$G$331</c:f>
              <c:numCache>
                <c:formatCode>General</c:formatCode>
                <c:ptCount val="5"/>
                <c:pt idx="0">
                  <c:v>13.3</c:v>
                </c:pt>
                <c:pt idx="1">
                  <c:v>10</c:v>
                </c:pt>
                <c:pt idx="2">
                  <c:v>9.9</c:v>
                </c:pt>
                <c:pt idx="3">
                  <c:v>13</c:v>
                </c:pt>
                <c:pt idx="4">
                  <c:v>5.3</c:v>
                </c:pt>
              </c:numCache>
            </c:numRef>
          </c:val>
        </c:ser>
        <c:dLbls>
          <c:showLegendKey val="0"/>
          <c:showVal val="0"/>
          <c:showCatName val="0"/>
          <c:showSerName val="0"/>
          <c:showPercent val="0"/>
          <c:showBubbleSize val="0"/>
        </c:dLbls>
        <c:gapWidth val="77"/>
        <c:axId val="286771736"/>
        <c:axId val="286772128"/>
      </c:barChart>
      <c:catAx>
        <c:axId val="286771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72128"/>
        <c:crosses val="autoZero"/>
        <c:auto val="1"/>
        <c:lblAlgn val="ctr"/>
        <c:lblOffset val="100"/>
        <c:noMultiLvlLbl val="0"/>
      </c:catAx>
      <c:valAx>
        <c:axId val="286772128"/>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7173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Age-adjusted Suicide Mortality Rate per 100,000 Population </a:t>
            </a:r>
            <a:endParaRPr lang="en-US" sz="2000" b="1" dirty="0" smtClean="0">
              <a:latin typeface="Trebuchet MS" panose="020B0603020202020204" pitchFamily="34" charset="0"/>
            </a:endParaRPr>
          </a:p>
          <a:p>
            <a:pPr>
              <a:defRPr sz="2000" b="1">
                <a:latin typeface="Trebuchet MS" panose="020B0603020202020204" pitchFamily="34" charset="0"/>
              </a:defRPr>
            </a:pPr>
            <a:r>
              <a:rPr lang="en-US" sz="2000" b="1" dirty="0" smtClean="0">
                <a:latin typeface="Trebuchet MS" panose="020B0603020202020204" pitchFamily="34" charset="0"/>
              </a:rPr>
              <a:t>(</a:t>
            </a:r>
            <a:r>
              <a:rPr lang="en-US" sz="2000" b="1" dirty="0">
                <a:latin typeface="Trebuchet MS" panose="020B0603020202020204" pitchFamily="34" charset="0"/>
              </a:rPr>
              <a:t>2011-2013)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3267941691112142"/>
          <c:y val="0.12880701471144093"/>
          <c:w val="0.8350289881621703"/>
          <c:h val="0.7790730908675289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Graphs.xlsx]Graphs'!$C$314:$G$314</c:f>
              <c:numCache>
                <c:formatCode>General</c:formatCode>
                <c:ptCount val="5"/>
                <c:pt idx="0">
                  <c:v>14.9</c:v>
                </c:pt>
                <c:pt idx="1">
                  <c:v>10.6</c:v>
                </c:pt>
                <c:pt idx="2">
                  <c:v>10.5</c:v>
                </c:pt>
                <c:pt idx="3">
                  <c:v>14.8</c:v>
                </c:pt>
                <c:pt idx="4">
                  <c:v>11.3</c:v>
                </c:pt>
              </c:numCache>
            </c:numRef>
          </c:val>
        </c:ser>
        <c:dLbls>
          <c:showLegendKey val="0"/>
          <c:showVal val="0"/>
          <c:showCatName val="0"/>
          <c:showSerName val="0"/>
          <c:showPercent val="0"/>
          <c:showBubbleSize val="0"/>
        </c:dLbls>
        <c:gapWidth val="77"/>
        <c:axId val="287513728"/>
        <c:axId val="287513336"/>
      </c:barChart>
      <c:catAx>
        <c:axId val="28751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3336"/>
        <c:crosses val="autoZero"/>
        <c:auto val="1"/>
        <c:lblAlgn val="ctr"/>
        <c:lblOffset val="100"/>
        <c:noMultiLvlLbl val="0"/>
      </c:catAx>
      <c:valAx>
        <c:axId val="28751333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Deaths per 100,000 population</a:t>
                </a:r>
              </a:p>
            </c:rich>
          </c:tx>
          <c:layout>
            <c:manualLayout>
              <c:xMode val="edge"/>
              <c:yMode val="edge"/>
              <c:x val="2.2350940507436572E-2"/>
              <c:y val="0.2716410717879924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372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Infant Mortality Rate (2008-2012)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020659227412524"/>
          <c:w val="0.87567224464654503"/>
          <c:h val="0.76447959630046258"/>
        </c:manualLayout>
      </c:layout>
      <c:barChart>
        <c:barDir val="col"/>
        <c:grouping val="clustered"/>
        <c:varyColors val="0"/>
        <c:ser>
          <c:idx val="0"/>
          <c:order val="0"/>
          <c:tx>
            <c:v>infant</c:v>
          </c:tx>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Graphs.xlsx]Graphs'!$C$147:$G$147</c:f>
              <c:numCache>
                <c:formatCode>General</c:formatCode>
                <c:ptCount val="5"/>
                <c:pt idx="0">
                  <c:v>6.6</c:v>
                </c:pt>
                <c:pt idx="1">
                  <c:v>5.8</c:v>
                </c:pt>
                <c:pt idx="2">
                  <c:v>8.9</c:v>
                </c:pt>
                <c:pt idx="3">
                  <c:v>4.5</c:v>
                </c:pt>
                <c:pt idx="4">
                  <c:v>3.8</c:v>
                </c:pt>
              </c:numCache>
            </c:numRef>
          </c:val>
        </c:ser>
        <c:dLbls>
          <c:showLegendKey val="0"/>
          <c:showVal val="0"/>
          <c:showCatName val="0"/>
          <c:showSerName val="0"/>
          <c:showPercent val="0"/>
          <c:showBubbleSize val="0"/>
        </c:dLbls>
        <c:gapWidth val="77"/>
        <c:axId val="287512160"/>
        <c:axId val="287514120"/>
      </c:barChart>
      <c:catAx>
        <c:axId val="28751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4120"/>
        <c:crosses val="autoZero"/>
        <c:auto val="1"/>
        <c:lblAlgn val="ctr"/>
        <c:lblOffset val="100"/>
        <c:noMultiLvlLbl val="0"/>
      </c:catAx>
      <c:valAx>
        <c:axId val="28751412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 live births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216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 of Births Where Mother Smoked During Pregnancy </a:t>
            </a:r>
          </a:p>
          <a:p>
            <a:pPr>
              <a:defRPr sz="2000" b="1">
                <a:latin typeface="Trebuchet MS" panose="020B0603020202020204" pitchFamily="34" charset="0"/>
              </a:defRPr>
            </a:pPr>
            <a:r>
              <a:rPr lang="en-US" sz="2000" b="1" dirty="0">
                <a:latin typeface="Trebuchet MS" panose="020B0603020202020204" pitchFamily="34" charset="0"/>
              </a:rPr>
              <a:t>(2010-2012)</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5050463895501437"/>
          <c:w val="0.87567224464654503"/>
          <c:h val="0.756211926997497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Graphs.xlsx]Graphs'!$C$175:$G$175</c:f>
              <c:numCache>
                <c:formatCode>0.00</c:formatCode>
                <c:ptCount val="5"/>
                <c:pt idx="0">
                  <c:v>0.14399999999999999</c:v>
                </c:pt>
                <c:pt idx="1">
                  <c:v>0.108</c:v>
                </c:pt>
                <c:pt idx="2">
                  <c:v>0.16300000000000001</c:v>
                </c:pt>
                <c:pt idx="3">
                  <c:v>0.106</c:v>
                </c:pt>
                <c:pt idx="4">
                  <c:v>0.124</c:v>
                </c:pt>
              </c:numCache>
            </c:numRef>
          </c:val>
        </c:ser>
        <c:dLbls>
          <c:showLegendKey val="0"/>
          <c:showVal val="0"/>
          <c:showCatName val="0"/>
          <c:showSerName val="0"/>
          <c:showPercent val="0"/>
          <c:showBubbleSize val="0"/>
        </c:dLbls>
        <c:gapWidth val="77"/>
        <c:axId val="287514904"/>
        <c:axId val="287510200"/>
      </c:barChart>
      <c:catAx>
        <c:axId val="28751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0200"/>
        <c:crosses val="autoZero"/>
        <c:auto val="1"/>
        <c:lblAlgn val="ctr"/>
        <c:lblOffset val="100"/>
        <c:noMultiLvlLbl val="0"/>
      </c:catAx>
      <c:valAx>
        <c:axId val="287510200"/>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490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Percent of Births with Low Birth Weight </a:t>
            </a:r>
            <a:endParaRPr lang="en-US" sz="2400" b="1" dirty="0" smtClean="0">
              <a:latin typeface="Trebuchet MS" panose="020B0603020202020204" pitchFamily="34" charset="0"/>
            </a:endParaRPr>
          </a:p>
          <a:p>
            <a:pPr>
              <a:defRPr sz="2400" b="1">
                <a:latin typeface="Trebuchet MS" panose="020B0603020202020204" pitchFamily="34" charset="0"/>
              </a:defRPr>
            </a:pPr>
            <a:r>
              <a:rPr lang="en-US" sz="2400" b="1" dirty="0" smtClean="0">
                <a:latin typeface="Trebuchet MS" panose="020B0603020202020204" pitchFamily="34" charset="0"/>
              </a:rPr>
              <a:t>(</a:t>
            </a:r>
            <a:r>
              <a:rPr lang="en-US" sz="2400" b="1" dirty="0">
                <a:latin typeface="Trebuchet MS" panose="020B0603020202020204" pitchFamily="34" charset="0"/>
              </a:rPr>
              <a:t>2010-2012)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552938297966993E-2"/>
          <c:y val="0.14592385468861846"/>
          <c:w val="0.87567224464654503"/>
          <c:h val="0.7722003996659508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Graphs.xlsx]Graphs'!$C$196:$G$196</c:f>
              <c:numCache>
                <c:formatCode>General</c:formatCode>
                <c:ptCount val="5"/>
                <c:pt idx="0">
                  <c:v>7.2000000000000008E-2</c:v>
                </c:pt>
                <c:pt idx="1">
                  <c:v>5.7000000000000002E-2</c:v>
                </c:pt>
                <c:pt idx="2">
                  <c:v>7.2999999999999995E-2</c:v>
                </c:pt>
                <c:pt idx="3">
                  <c:v>5.2000000000000005E-2</c:v>
                </c:pt>
                <c:pt idx="4">
                  <c:v>6.4000000000000001E-2</c:v>
                </c:pt>
              </c:numCache>
            </c:numRef>
          </c:val>
        </c:ser>
        <c:dLbls>
          <c:showLegendKey val="0"/>
          <c:showVal val="0"/>
          <c:showCatName val="0"/>
          <c:showSerName val="0"/>
          <c:showPercent val="0"/>
          <c:showBubbleSize val="0"/>
        </c:dLbls>
        <c:gapWidth val="77"/>
        <c:axId val="287510592"/>
        <c:axId val="287515296"/>
      </c:barChart>
      <c:catAx>
        <c:axId val="2875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5296"/>
        <c:crosses val="autoZero"/>
        <c:auto val="1"/>
        <c:lblAlgn val="ctr"/>
        <c:lblOffset val="100"/>
        <c:noMultiLvlLbl val="0"/>
      </c:catAx>
      <c:valAx>
        <c:axId val="28751529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059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Percentage of Premature Births (2010-2012)</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0069081954643309"/>
          <c:w val="0.87567224464654503"/>
          <c:h val="0.8098363266389454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Graphs.xlsx]Graphs'!$C$215:$G$215</c:f>
              <c:numCache>
                <c:formatCode>General</c:formatCode>
                <c:ptCount val="5"/>
                <c:pt idx="0">
                  <c:v>8.900000000000001E-2</c:v>
                </c:pt>
                <c:pt idx="1">
                  <c:v>8.1000000000000003E-2</c:v>
                </c:pt>
                <c:pt idx="2">
                  <c:v>9.9000000000000005E-2</c:v>
                </c:pt>
                <c:pt idx="3">
                  <c:v>8.900000000000001E-2</c:v>
                </c:pt>
                <c:pt idx="4">
                  <c:v>8.4000000000000005E-2</c:v>
                </c:pt>
              </c:numCache>
            </c:numRef>
          </c:val>
        </c:ser>
        <c:dLbls>
          <c:showLegendKey val="0"/>
          <c:showVal val="0"/>
          <c:showCatName val="0"/>
          <c:showSerName val="0"/>
          <c:showPercent val="0"/>
          <c:showBubbleSize val="0"/>
        </c:dLbls>
        <c:gapWidth val="77"/>
        <c:axId val="287512552"/>
        <c:axId val="287507848"/>
      </c:barChart>
      <c:catAx>
        <c:axId val="28751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07848"/>
        <c:crosses val="autoZero"/>
        <c:auto val="1"/>
        <c:lblAlgn val="ctr"/>
        <c:lblOffset val="100"/>
        <c:noMultiLvlLbl val="0"/>
      </c:catAx>
      <c:valAx>
        <c:axId val="287507848"/>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255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Percent of Infants Fully Immunized at 24 Months (2011-2012)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020659227412524"/>
          <c:w val="0.87567224464654503"/>
          <c:h val="0.7703205638621014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Graphs.xlsx]Graphs'!$C$5:$H$5</c:f>
              <c:strCache>
                <c:ptCount val="5"/>
                <c:pt idx="0">
                  <c:v>Kansas</c:v>
                </c:pt>
                <c:pt idx="1">
                  <c:v>Riley</c:v>
                </c:pt>
                <c:pt idx="2">
                  <c:v>Geary</c:v>
                </c:pt>
                <c:pt idx="3">
                  <c:v>Pottawatomie</c:v>
                </c:pt>
                <c:pt idx="4">
                  <c:v>Douglas</c:v>
                </c:pt>
              </c:strCache>
            </c:strRef>
          </c:cat>
          <c:val>
            <c:numRef>
              <c:f>'[RC CHIP Data and Graphs.xlsx]Graphs'!$C$97:$G$97</c:f>
              <c:numCache>
                <c:formatCode>General</c:formatCode>
                <c:ptCount val="5"/>
                <c:pt idx="0">
                  <c:v>0.71700000000000008</c:v>
                </c:pt>
                <c:pt idx="1">
                  <c:v>0.70700000000000007</c:v>
                </c:pt>
                <c:pt idx="2">
                  <c:v>0.67299999999999993</c:v>
                </c:pt>
                <c:pt idx="3">
                  <c:v>0.79</c:v>
                </c:pt>
                <c:pt idx="4">
                  <c:v>0.57999999999999996</c:v>
                </c:pt>
              </c:numCache>
            </c:numRef>
          </c:val>
        </c:ser>
        <c:dLbls>
          <c:showLegendKey val="0"/>
          <c:showVal val="0"/>
          <c:showCatName val="0"/>
          <c:showSerName val="0"/>
          <c:showPercent val="0"/>
          <c:showBubbleSize val="0"/>
        </c:dLbls>
        <c:gapWidth val="77"/>
        <c:axId val="287511376"/>
        <c:axId val="287509024"/>
      </c:barChart>
      <c:catAx>
        <c:axId val="28751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09024"/>
        <c:crosses val="autoZero"/>
        <c:auto val="1"/>
        <c:lblAlgn val="ctr"/>
        <c:lblOffset val="100"/>
        <c:noMultiLvlLbl val="0"/>
      </c:catAx>
      <c:valAx>
        <c:axId val="28750902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1137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Sexually Transmitted Disease Rate (2012)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4164405919848237E-2"/>
          <c:y val="0.10532289568455105"/>
          <c:w val="0.88127450980392152"/>
          <c:h val="0.8294317280107428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Graphs.xlsx]Graphs'!$C$130:$G$130</c:f>
              <c:numCache>
                <c:formatCode>General</c:formatCode>
                <c:ptCount val="5"/>
                <c:pt idx="0">
                  <c:v>4.7</c:v>
                </c:pt>
                <c:pt idx="1">
                  <c:v>6.4</c:v>
                </c:pt>
                <c:pt idx="2">
                  <c:v>9.1</c:v>
                </c:pt>
                <c:pt idx="3">
                  <c:v>1.7</c:v>
                </c:pt>
                <c:pt idx="4">
                  <c:v>5.7</c:v>
                </c:pt>
              </c:numCache>
            </c:numRef>
          </c:val>
        </c:ser>
        <c:dLbls>
          <c:showLegendKey val="0"/>
          <c:showVal val="0"/>
          <c:showCatName val="0"/>
          <c:showSerName val="0"/>
          <c:showPercent val="0"/>
          <c:showBubbleSize val="0"/>
        </c:dLbls>
        <c:gapWidth val="77"/>
        <c:axId val="287509808"/>
        <c:axId val="406782880"/>
      </c:barChart>
      <c:catAx>
        <c:axId val="28750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2880"/>
        <c:crosses val="autoZero"/>
        <c:auto val="1"/>
        <c:lblAlgn val="ctr"/>
        <c:lblOffset val="100"/>
        <c:noMultiLvlLbl val="0"/>
      </c:catAx>
      <c:valAx>
        <c:axId val="406782880"/>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Cases per 1,000 population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750980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Age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5504697942168993"/>
          <c:y val="8.8265580174571201E-2"/>
          <c:w val="0.84495302057831001"/>
          <c:h val="0.89041659036806442"/>
        </c:manualLayout>
      </c:layout>
      <c:barChart>
        <c:barDir val="bar"/>
        <c:grouping val="clustered"/>
        <c:varyColors val="0"/>
        <c:ser>
          <c:idx val="0"/>
          <c:order val="0"/>
          <c:spPr>
            <a:solidFill>
              <a:srgbClr val="008A60"/>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CB022"/>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'S0101'!$AD$30:$AD$36</c:f>
              <c:strCache>
                <c:ptCount val="7"/>
                <c:pt idx="0">
                  <c:v>Kansas</c:v>
                </c:pt>
                <c:pt idx="1">
                  <c:v>Riley County</c:v>
                </c:pt>
                <c:pt idx="2">
                  <c:v>Manhattan</c:v>
                </c:pt>
                <c:pt idx="3">
                  <c:v>Ogden</c:v>
                </c:pt>
                <c:pt idx="4">
                  <c:v>Riley</c:v>
                </c:pt>
                <c:pt idx="5">
                  <c:v>Leonardville</c:v>
                </c:pt>
                <c:pt idx="6">
                  <c:v>Randolph</c:v>
                </c:pt>
              </c:strCache>
            </c:strRef>
          </c:cat>
          <c:val>
            <c:numRef>
              <c:f>'S0101'!$AE$30:$AE$36</c:f>
              <c:numCache>
                <c:formatCode>0.0</c:formatCode>
                <c:ptCount val="7"/>
                <c:pt idx="0">
                  <c:v>36</c:v>
                </c:pt>
                <c:pt idx="1">
                  <c:v>24.5</c:v>
                </c:pt>
                <c:pt idx="2">
                  <c:v>24.1</c:v>
                </c:pt>
                <c:pt idx="3">
                  <c:v>27.3</c:v>
                </c:pt>
                <c:pt idx="4">
                  <c:v>31.8</c:v>
                </c:pt>
                <c:pt idx="5">
                  <c:v>60.9</c:v>
                </c:pt>
                <c:pt idx="6">
                  <c:v>35.200000000000003</c:v>
                </c:pt>
              </c:numCache>
            </c:numRef>
          </c:val>
        </c:ser>
        <c:dLbls>
          <c:showLegendKey val="0"/>
          <c:showVal val="0"/>
          <c:showCatName val="0"/>
          <c:showSerName val="0"/>
          <c:showPercent val="0"/>
          <c:showBubbleSize val="0"/>
        </c:dLbls>
        <c:gapWidth val="68"/>
        <c:axId val="286066184"/>
        <c:axId val="286064616"/>
      </c:barChart>
      <c:catAx>
        <c:axId val="286066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64616"/>
        <c:crosses val="autoZero"/>
        <c:auto val="1"/>
        <c:lblAlgn val="ctr"/>
        <c:lblOffset val="100"/>
        <c:noMultiLvlLbl val="0"/>
      </c:catAx>
      <c:valAx>
        <c:axId val="286064616"/>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286066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Percentage of Adults Who are Binge Drinkers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0228674540682414"/>
          <c:w val="0.87567224464654503"/>
          <c:h val="0.7772367871629682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Graphs!$C$357:$G$357</c:f>
              <c:numCache>
                <c:formatCode>General</c:formatCode>
                <c:ptCount val="5"/>
                <c:pt idx="0">
                  <c:v>0.154</c:v>
                </c:pt>
                <c:pt idx="1">
                  <c:v>0.24399999999999999</c:v>
                </c:pt>
                <c:pt idx="2">
                  <c:v>0.157</c:v>
                </c:pt>
                <c:pt idx="3">
                  <c:v>0.20599999999999999</c:v>
                </c:pt>
                <c:pt idx="4">
                  <c:v>0.22</c:v>
                </c:pt>
              </c:numCache>
            </c:numRef>
          </c:val>
        </c:ser>
        <c:dLbls>
          <c:showLegendKey val="0"/>
          <c:showVal val="0"/>
          <c:showCatName val="0"/>
          <c:showSerName val="0"/>
          <c:showPercent val="0"/>
          <c:showBubbleSize val="0"/>
        </c:dLbls>
        <c:gapWidth val="77"/>
        <c:axId val="406782488"/>
        <c:axId val="406785232"/>
      </c:barChart>
      <c:catAx>
        <c:axId val="40678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5232"/>
        <c:crosses val="autoZero"/>
        <c:auto val="1"/>
        <c:lblAlgn val="ctr"/>
        <c:lblOffset val="100"/>
        <c:noMultiLvlLbl val="0"/>
      </c:catAx>
      <c:valAx>
        <c:axId val="406785232"/>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248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Percentage of Adults Who Currently Smoke Cigarettes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2690803058839548"/>
          <c:w val="0.87567224464654503"/>
          <c:h val="0.7526155162366077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Graphs!$C$371:$G$371</c:f>
              <c:numCache>
                <c:formatCode>General</c:formatCode>
                <c:ptCount val="5"/>
                <c:pt idx="0">
                  <c:v>0.2</c:v>
                </c:pt>
                <c:pt idx="1">
                  <c:v>0.19800000000000001</c:v>
                </c:pt>
                <c:pt idx="2">
                  <c:v>0.45600000000000002</c:v>
                </c:pt>
                <c:pt idx="3">
                  <c:v>0.17699999999999999</c:v>
                </c:pt>
                <c:pt idx="4">
                  <c:v>0.151</c:v>
                </c:pt>
              </c:numCache>
            </c:numRef>
          </c:val>
        </c:ser>
        <c:dLbls>
          <c:showLegendKey val="0"/>
          <c:showVal val="0"/>
          <c:showCatName val="0"/>
          <c:showSerName val="0"/>
          <c:showPercent val="0"/>
          <c:showBubbleSize val="0"/>
        </c:dLbls>
        <c:gapWidth val="77"/>
        <c:axId val="406783272"/>
        <c:axId val="406785624"/>
      </c:barChart>
      <c:catAx>
        <c:axId val="40678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5624"/>
        <c:crosses val="autoZero"/>
        <c:auto val="1"/>
        <c:lblAlgn val="ctr"/>
        <c:lblOffset val="100"/>
        <c:noMultiLvlLbl val="0"/>
      </c:catAx>
      <c:valAx>
        <c:axId val="406785624"/>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3272"/>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dirty="0">
                <a:latin typeface="Trebuchet MS" panose="020B0603020202020204" pitchFamily="34" charset="0"/>
              </a:rPr>
              <a:t>Rate of Violent Crime per 1,000 Population (2012)</a:t>
            </a:r>
          </a:p>
        </c:rich>
      </c:tx>
      <c:layout>
        <c:manualLayout>
          <c:xMode val="edge"/>
          <c:yMode val="edge"/>
          <c:x val="0.15325915298723253"/>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120831005964072"/>
          <c:y val="0.14020659227412524"/>
          <c:w val="0.8642305266761563"/>
          <c:h val="0.7799420762059915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Graphs.xlsx]Graphs'!$C$426:$G$426</c:f>
              <c:numCache>
                <c:formatCode>General</c:formatCode>
                <c:ptCount val="5"/>
                <c:pt idx="0">
                  <c:v>3.5</c:v>
                </c:pt>
                <c:pt idx="1">
                  <c:v>2.4</c:v>
                </c:pt>
                <c:pt idx="2">
                  <c:v>5.3</c:v>
                </c:pt>
                <c:pt idx="3">
                  <c:v>2.2999999999999998</c:v>
                </c:pt>
                <c:pt idx="4">
                  <c:v>3.8</c:v>
                </c:pt>
              </c:numCache>
            </c:numRef>
          </c:val>
        </c:ser>
        <c:dLbls>
          <c:showLegendKey val="0"/>
          <c:showVal val="0"/>
          <c:showCatName val="0"/>
          <c:showSerName val="0"/>
          <c:showPercent val="0"/>
          <c:showBubbleSize val="0"/>
        </c:dLbls>
        <c:gapWidth val="77"/>
        <c:axId val="406784840"/>
        <c:axId val="406784056"/>
      </c:barChart>
      <c:catAx>
        <c:axId val="406784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4056"/>
        <c:crosses val="autoZero"/>
        <c:auto val="1"/>
        <c:lblAlgn val="ctr"/>
        <c:lblOffset val="100"/>
        <c:noMultiLvlLbl val="0"/>
      </c:catAx>
      <c:valAx>
        <c:axId val="40678405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Crimes per 1,000 population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484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dirty="0">
                <a:latin typeface="Trebuchet MS" panose="020B0603020202020204" pitchFamily="34" charset="0"/>
              </a:rPr>
              <a:t>Percent of Adults with No Personal Doctor or </a:t>
            </a:r>
            <a:endParaRPr lang="en-US" sz="2000" b="1" dirty="0" smtClean="0">
              <a:latin typeface="Trebuchet MS" panose="020B0603020202020204" pitchFamily="34" charset="0"/>
            </a:endParaRPr>
          </a:p>
          <a:p>
            <a:pPr>
              <a:defRPr sz="2000" b="1">
                <a:latin typeface="Trebuchet MS" panose="020B0603020202020204" pitchFamily="34" charset="0"/>
              </a:defRPr>
            </a:pPr>
            <a:r>
              <a:rPr lang="en-US" sz="2000" b="1" dirty="0" smtClean="0">
                <a:latin typeface="Trebuchet MS" panose="020B0603020202020204" pitchFamily="34" charset="0"/>
              </a:rPr>
              <a:t>Health </a:t>
            </a:r>
            <a:r>
              <a:rPr lang="en-US" sz="2000" b="1" dirty="0">
                <a:latin typeface="Trebuchet MS" panose="020B0603020202020204" pitchFamily="34" charset="0"/>
              </a:rPr>
              <a:t>Care Provider (2013)</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2134995625546807"/>
          <c:w val="0.87567224464654503"/>
          <c:h val="0.789633129192184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Graphs!$C$29:$G$29</c:f>
              <c:numCache>
                <c:formatCode>General</c:formatCode>
                <c:ptCount val="5"/>
                <c:pt idx="0">
                  <c:v>0.215</c:v>
                </c:pt>
                <c:pt idx="1">
                  <c:v>0.316</c:v>
                </c:pt>
                <c:pt idx="2">
                  <c:v>0.36899999999999999</c:v>
                </c:pt>
                <c:pt idx="3">
                  <c:v>0.17599999999999999</c:v>
                </c:pt>
                <c:pt idx="4">
                  <c:v>0.26500000000000001</c:v>
                </c:pt>
              </c:numCache>
            </c:numRef>
          </c:val>
        </c:ser>
        <c:dLbls>
          <c:showLegendKey val="0"/>
          <c:showVal val="0"/>
          <c:showCatName val="0"/>
          <c:showSerName val="0"/>
          <c:showPercent val="0"/>
          <c:showBubbleSize val="0"/>
        </c:dLbls>
        <c:gapWidth val="77"/>
        <c:axId val="406787584"/>
        <c:axId val="406788760"/>
      </c:barChart>
      <c:catAx>
        <c:axId val="40678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8760"/>
        <c:crosses val="autoZero"/>
        <c:auto val="1"/>
        <c:lblAlgn val="ctr"/>
        <c:lblOffset val="100"/>
        <c:noMultiLvlLbl val="0"/>
      </c:catAx>
      <c:valAx>
        <c:axId val="406788760"/>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7584"/>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400" b="1">
                <a:latin typeface="Trebuchet MS" panose="020B0603020202020204" pitchFamily="34" charset="0"/>
              </a:rPr>
              <a:t>Percentage of Adults Who are Obese (2013)</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1167207040296433E-2"/>
          <c:y val="0.11399363000973194"/>
          <c:w val="0.87567224464654503"/>
          <c:h val="0.758658615706744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Graphs!$C$77:$G$77</c:f>
              <c:numCache>
                <c:formatCode>General</c:formatCode>
                <c:ptCount val="5"/>
                <c:pt idx="0">
                  <c:v>0.3</c:v>
                </c:pt>
                <c:pt idx="1">
                  <c:v>0.20699999999999999</c:v>
                </c:pt>
                <c:pt idx="2">
                  <c:v>0.31</c:v>
                </c:pt>
                <c:pt idx="3">
                  <c:v>0.28999999999999998</c:v>
                </c:pt>
                <c:pt idx="4">
                  <c:v>0.20300000000000001</c:v>
                </c:pt>
              </c:numCache>
            </c:numRef>
          </c:val>
        </c:ser>
        <c:dLbls>
          <c:showLegendKey val="0"/>
          <c:showVal val="0"/>
          <c:showCatName val="0"/>
          <c:showSerName val="0"/>
          <c:showPercent val="0"/>
          <c:showBubbleSize val="0"/>
        </c:dLbls>
        <c:gapWidth val="77"/>
        <c:axId val="406782096"/>
        <c:axId val="406786016"/>
      </c:barChart>
      <c:catAx>
        <c:axId val="4067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6016"/>
        <c:crosses val="autoZero"/>
        <c:auto val="1"/>
        <c:lblAlgn val="ctr"/>
        <c:lblOffset val="100"/>
        <c:noMultiLvlLbl val="0"/>
      </c:catAx>
      <c:valAx>
        <c:axId val="40678601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209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Percentage of Adults Who are Overweight or</a:t>
            </a:r>
            <a:r>
              <a:rPr lang="en-US" sz="2200" b="1" baseline="0">
                <a:latin typeface="Trebuchet MS" panose="020B0603020202020204" pitchFamily="34" charset="0"/>
              </a:rPr>
              <a:t> Obese </a:t>
            </a:r>
            <a:r>
              <a:rPr lang="en-US" sz="2200" b="1">
                <a:latin typeface="Trebuchet MS" panose="020B0603020202020204" pitchFamily="34" charset="0"/>
              </a:rPr>
              <a:t>(2013)</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4619348845439262"/>
          <c:w val="0.87567224464654503"/>
          <c:h val="0.7743401456840365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Graphs!$C$78:$G$78</c:f>
              <c:numCache>
                <c:formatCode>0.0%</c:formatCode>
                <c:ptCount val="5"/>
                <c:pt idx="0">
                  <c:v>0.65300000000000002</c:v>
                </c:pt>
                <c:pt idx="1">
                  <c:v>0.55800000000000005</c:v>
                </c:pt>
                <c:pt idx="2">
                  <c:v>0.65700000000000003</c:v>
                </c:pt>
                <c:pt idx="3">
                  <c:v>0.69099999999999995</c:v>
                </c:pt>
                <c:pt idx="4">
                  <c:v>0.54700000000000004</c:v>
                </c:pt>
              </c:numCache>
            </c:numRef>
          </c:val>
        </c:ser>
        <c:dLbls>
          <c:showLegendKey val="0"/>
          <c:showVal val="0"/>
          <c:showCatName val="0"/>
          <c:showSerName val="0"/>
          <c:showPercent val="0"/>
          <c:showBubbleSize val="0"/>
        </c:dLbls>
        <c:gapWidth val="77"/>
        <c:axId val="406787976"/>
        <c:axId val="406786800"/>
      </c:barChart>
      <c:catAx>
        <c:axId val="406787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6800"/>
        <c:crosses val="autoZero"/>
        <c:auto val="1"/>
        <c:lblAlgn val="ctr"/>
        <c:lblOffset val="100"/>
        <c:noMultiLvlLbl val="0"/>
      </c:catAx>
      <c:valAx>
        <c:axId val="406786800"/>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678797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Percent of Adults Who Reported </a:t>
            </a:r>
            <a:endParaRPr lang="en-US" sz="2200" b="1" dirty="0" smtClean="0">
              <a:latin typeface="Trebuchet MS" panose="020B0603020202020204" pitchFamily="34" charset="0"/>
            </a:endParaRPr>
          </a:p>
          <a:p>
            <a:pPr>
              <a:defRPr sz="2200" b="1">
                <a:latin typeface="Trebuchet MS" panose="020B0603020202020204" pitchFamily="34" charset="0"/>
              </a:defRPr>
            </a:pPr>
            <a:r>
              <a:rPr lang="en-US" sz="2200" b="1" dirty="0" smtClean="0">
                <a:latin typeface="Trebuchet MS" panose="020B0603020202020204" pitchFamily="34" charset="0"/>
              </a:rPr>
              <a:t>Consuming </a:t>
            </a:r>
            <a:r>
              <a:rPr lang="en-US" sz="2200" b="1" dirty="0">
                <a:latin typeface="Trebuchet MS" panose="020B0603020202020204" pitchFamily="34" charset="0"/>
              </a:rPr>
              <a:t>Vegetables</a:t>
            </a:r>
            <a:r>
              <a:rPr lang="en-US" sz="2200" b="1" baseline="0" dirty="0">
                <a:latin typeface="Trebuchet MS" panose="020B0603020202020204" pitchFamily="34" charset="0"/>
              </a:rPr>
              <a:t> </a:t>
            </a:r>
            <a:r>
              <a:rPr lang="en-US" sz="2200" b="1" dirty="0">
                <a:latin typeface="Trebuchet MS" panose="020B0603020202020204" pitchFamily="34" charset="0"/>
              </a:rPr>
              <a:t>Less than 1 Time Per Day (2013)</a:t>
            </a:r>
          </a:p>
        </c:rich>
      </c:tx>
      <c:layout>
        <c:manualLayout>
          <c:xMode val="edge"/>
          <c:yMode val="edge"/>
          <c:x val="0.15188909649005738"/>
          <c:y val="0"/>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2591529872325287E-2"/>
          <c:y val="0.16987696850393705"/>
          <c:w val="0.87567224464654503"/>
          <c:h val="0.7452729062276306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'[RC CHIP Data and Graphs.xlsx]Graphs'!$C$5:$G$5</c:f>
              <c:strCache>
                <c:ptCount val="5"/>
                <c:pt idx="0">
                  <c:v>Kansas</c:v>
                </c:pt>
                <c:pt idx="1">
                  <c:v>Riley</c:v>
                </c:pt>
                <c:pt idx="2">
                  <c:v>Geary</c:v>
                </c:pt>
                <c:pt idx="3">
                  <c:v>Pottawatomie</c:v>
                </c:pt>
                <c:pt idx="4">
                  <c:v>Douglas</c:v>
                </c:pt>
              </c:strCache>
            </c:strRef>
          </c:cat>
          <c:val>
            <c:numRef>
              <c:f>'[RC CHIP Data and Graphs.xlsx]Graphs'!$C$23:$G$23</c:f>
              <c:numCache>
                <c:formatCode>General</c:formatCode>
                <c:ptCount val="5"/>
                <c:pt idx="0">
                  <c:v>0.22900000000000001</c:v>
                </c:pt>
                <c:pt idx="1">
                  <c:v>0.27300000000000002</c:v>
                </c:pt>
                <c:pt idx="2">
                  <c:v>0.245</c:v>
                </c:pt>
                <c:pt idx="3">
                  <c:v>0.29399999999999998</c:v>
                </c:pt>
                <c:pt idx="4">
                  <c:v>0.17199999999999999</c:v>
                </c:pt>
              </c:numCache>
            </c:numRef>
          </c:val>
        </c:ser>
        <c:dLbls>
          <c:showLegendKey val="0"/>
          <c:showVal val="0"/>
          <c:showCatName val="0"/>
          <c:showSerName val="0"/>
          <c:showPercent val="0"/>
          <c:showBubbleSize val="0"/>
        </c:dLbls>
        <c:gapWidth val="77"/>
        <c:axId val="407266696"/>
        <c:axId val="407272576"/>
      </c:barChart>
      <c:catAx>
        <c:axId val="40726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72576"/>
        <c:crosses val="autoZero"/>
        <c:auto val="1"/>
        <c:lblAlgn val="ctr"/>
        <c:lblOffset val="100"/>
        <c:noMultiLvlLbl val="0"/>
      </c:catAx>
      <c:valAx>
        <c:axId val="407272576"/>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66696"/>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Percent of Adults Who Reported </a:t>
            </a:r>
            <a:endParaRPr lang="en-US" sz="2200" b="1" dirty="0" smtClean="0">
              <a:latin typeface="Trebuchet MS" panose="020B0603020202020204" pitchFamily="34" charset="0"/>
            </a:endParaRPr>
          </a:p>
          <a:p>
            <a:pPr>
              <a:defRPr sz="2200" b="1">
                <a:latin typeface="Trebuchet MS" panose="020B0603020202020204" pitchFamily="34" charset="0"/>
              </a:defRPr>
            </a:pPr>
            <a:r>
              <a:rPr lang="en-US" sz="2200" b="1" dirty="0" smtClean="0">
                <a:latin typeface="Trebuchet MS" panose="020B0603020202020204" pitchFamily="34" charset="0"/>
              </a:rPr>
              <a:t>Consuming </a:t>
            </a:r>
            <a:r>
              <a:rPr lang="en-US" sz="2200" b="1" dirty="0">
                <a:latin typeface="Trebuchet MS" panose="020B0603020202020204" pitchFamily="34" charset="0"/>
              </a:rPr>
              <a:t>Fruit Less than 1 Time Per Day (2013)</a:t>
            </a:r>
          </a:p>
        </c:rich>
      </c:tx>
      <c:layout>
        <c:manualLayout>
          <c:xMode val="edge"/>
          <c:yMode val="edge"/>
          <c:x val="0.15753116797900263"/>
          <c:y val="1.1111111111111112E-2"/>
        </c:manualLayout>
      </c:layout>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9766689611559744E-2"/>
          <c:y val="0.1324610673665792"/>
          <c:w val="0.87567224464654503"/>
          <c:h val="0.7562997958588509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Graphs!$C$14:$G$14</c:f>
              <c:numCache>
                <c:formatCode>General</c:formatCode>
                <c:ptCount val="5"/>
                <c:pt idx="0">
                  <c:v>0.41699999999999998</c:v>
                </c:pt>
                <c:pt idx="1">
                  <c:v>0.44600000000000001</c:v>
                </c:pt>
                <c:pt idx="2">
                  <c:v>0.42899999999999999</c:v>
                </c:pt>
                <c:pt idx="3">
                  <c:v>0.499</c:v>
                </c:pt>
                <c:pt idx="4">
                  <c:v>0.34899999999999998</c:v>
                </c:pt>
              </c:numCache>
            </c:numRef>
          </c:val>
        </c:ser>
        <c:dLbls>
          <c:showLegendKey val="0"/>
          <c:showVal val="0"/>
          <c:showCatName val="0"/>
          <c:showSerName val="0"/>
          <c:showPercent val="0"/>
          <c:showBubbleSize val="0"/>
        </c:dLbls>
        <c:gapWidth val="77"/>
        <c:axId val="407267088"/>
        <c:axId val="407272968"/>
      </c:barChart>
      <c:catAx>
        <c:axId val="40726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72968"/>
        <c:crosses val="autoZero"/>
        <c:auto val="1"/>
        <c:lblAlgn val="ctr"/>
        <c:lblOffset val="100"/>
        <c:noMultiLvlLbl val="0"/>
      </c:catAx>
      <c:valAx>
        <c:axId val="407272968"/>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6708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800" b="1" dirty="0">
                <a:latin typeface="Trebuchet MS" panose="020B0603020202020204" pitchFamily="34" charset="0"/>
              </a:rPr>
              <a:t>Mental Health Not Good 14 or More</a:t>
            </a:r>
          </a:p>
          <a:p>
            <a:pPr>
              <a:defRPr sz="2800" b="1">
                <a:latin typeface="Trebuchet MS" panose="020B0603020202020204" pitchFamily="34" charset="0"/>
              </a:defRPr>
            </a:pPr>
            <a:r>
              <a:rPr lang="en-US" sz="2800" b="1" dirty="0">
                <a:latin typeface="Trebuchet MS" panose="020B0603020202020204" pitchFamily="34" charset="0"/>
              </a:rPr>
              <a:t>of Past 30 Days (2013)</a:t>
            </a:r>
          </a:p>
        </c:rich>
      </c:tx>
      <c:layout>
        <c:manualLayout>
          <c:xMode val="edge"/>
          <c:yMode val="edge"/>
          <c:x val="0.20573089520834686"/>
          <c:y val="2.421436786693798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8844415281423154E-2"/>
          <c:y val="0.16870830752897456"/>
          <c:w val="0.87567224464654503"/>
          <c:h val="0.7414850039812439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Graphs!$C$50:$G$50</c:f>
              <c:numCache>
                <c:formatCode>0.0%</c:formatCode>
                <c:ptCount val="5"/>
                <c:pt idx="0">
                  <c:v>9.6999999999999989E-2</c:v>
                </c:pt>
                <c:pt idx="1">
                  <c:v>9.8000000000000004E-2</c:v>
                </c:pt>
                <c:pt idx="2">
                  <c:v>0.20399999999999999</c:v>
                </c:pt>
                <c:pt idx="3">
                  <c:v>0.129</c:v>
                </c:pt>
                <c:pt idx="4">
                  <c:v>9.8000000000000004E-2</c:v>
                </c:pt>
              </c:numCache>
            </c:numRef>
          </c:val>
        </c:ser>
        <c:dLbls>
          <c:showLegendKey val="0"/>
          <c:showVal val="0"/>
          <c:showCatName val="0"/>
          <c:showSerName val="0"/>
          <c:showPercent val="0"/>
          <c:showBubbleSize val="0"/>
        </c:dLbls>
        <c:gapWidth val="77"/>
        <c:axId val="407265520"/>
        <c:axId val="407269440"/>
      </c:barChart>
      <c:catAx>
        <c:axId val="40726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69440"/>
        <c:crosses val="autoZero"/>
        <c:auto val="1"/>
        <c:lblAlgn val="ctr"/>
        <c:lblOffset val="100"/>
        <c:noMultiLvlLbl val="0"/>
      </c:catAx>
      <c:valAx>
        <c:axId val="407269440"/>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65520"/>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500" b="1">
                <a:latin typeface="Trebuchet MS" panose="020B0603020202020204" pitchFamily="34" charset="0"/>
              </a:rPr>
              <a:t>Percent of Adults Diagnosed</a:t>
            </a:r>
            <a:r>
              <a:rPr lang="en-US" sz="2500" b="1" baseline="0">
                <a:latin typeface="Trebuchet MS" panose="020B0603020202020204" pitchFamily="34" charset="0"/>
              </a:rPr>
              <a:t> with </a:t>
            </a:r>
          </a:p>
          <a:p>
            <a:pPr>
              <a:defRPr sz="2500" b="1">
                <a:latin typeface="Trebuchet MS" panose="020B0603020202020204" pitchFamily="34" charset="0"/>
              </a:defRPr>
            </a:pPr>
            <a:r>
              <a:rPr lang="en-US" sz="2500" b="1" baseline="0">
                <a:latin typeface="Trebuchet MS" panose="020B0603020202020204" pitchFamily="34" charset="0"/>
              </a:rPr>
              <a:t>Depressive Disorder </a:t>
            </a:r>
            <a:r>
              <a:rPr lang="en-US" sz="2500" b="1">
                <a:latin typeface="Trebuchet MS" panose="020B0603020202020204" pitchFamily="34" charset="0"/>
              </a:rPr>
              <a:t>(2013)</a:t>
            </a:r>
          </a:p>
        </c:rich>
      </c:tx>
      <c:layout>
        <c:manualLayout>
          <c:xMode val="edge"/>
          <c:yMode val="edge"/>
          <c:x val="0.24065573053368328"/>
          <c:y val="2.0937342938515666E-2"/>
        </c:manualLayout>
      </c:layout>
      <c:overlay val="0"/>
      <c:spPr>
        <a:noFill/>
        <a:ln>
          <a:noFill/>
        </a:ln>
        <a:effectLst/>
      </c:spPr>
      <c:txPr>
        <a:bodyPr rot="0" spcFirstLastPara="1" vertOverflow="ellipsis" vert="horz" wrap="square" anchor="ctr" anchorCtr="1"/>
        <a:lstStyle/>
        <a:p>
          <a:pPr>
            <a:defRPr sz="25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3566601049868766E-2"/>
          <c:y val="0.14812908359859273"/>
          <c:w val="0.89095002187226602"/>
          <c:h val="0.7343928352041101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EB323"/>
              </a:solidFill>
              <a:ln>
                <a:noFill/>
              </a:ln>
              <a:effectLst/>
            </c:spPr>
          </c:dPt>
          <c:dPt>
            <c:idx val="2"/>
            <c:invertIfNegative val="0"/>
            <c:bubble3D val="0"/>
            <c:spPr>
              <a:solidFill>
                <a:srgbClr val="0067AA"/>
              </a:solidFill>
              <a:ln>
                <a:noFill/>
              </a:ln>
              <a:effectLst/>
            </c:spPr>
          </c:dPt>
          <c:dPt>
            <c:idx val="3"/>
            <c:invertIfNegative val="0"/>
            <c:bubble3D val="0"/>
            <c:spPr>
              <a:solidFill>
                <a:srgbClr val="0067AA"/>
              </a:solidFill>
              <a:ln>
                <a:noFill/>
              </a:ln>
              <a:effectLst/>
            </c:spPr>
          </c:dPt>
          <c:dPt>
            <c:idx val="4"/>
            <c:invertIfNegative val="0"/>
            <c:bubble3D val="0"/>
            <c:spPr>
              <a:solidFill>
                <a:srgbClr val="0067AA"/>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Graphs!$C$5:$G$5</c:f>
              <c:strCache>
                <c:ptCount val="5"/>
                <c:pt idx="0">
                  <c:v>Kansas</c:v>
                </c:pt>
                <c:pt idx="1">
                  <c:v>Riley</c:v>
                </c:pt>
                <c:pt idx="2">
                  <c:v>Geary</c:v>
                </c:pt>
                <c:pt idx="3">
                  <c:v>Pottawatomie</c:v>
                </c:pt>
                <c:pt idx="4">
                  <c:v>Douglas</c:v>
                </c:pt>
              </c:strCache>
            </c:strRef>
          </c:cat>
          <c:val>
            <c:numRef>
              <c:f>Graphs!$C$46:$G$46</c:f>
              <c:numCache>
                <c:formatCode>0.0%</c:formatCode>
                <c:ptCount val="5"/>
                <c:pt idx="0">
                  <c:v>0.18100000000000002</c:v>
                </c:pt>
                <c:pt idx="1">
                  <c:v>0.23899999999999999</c:v>
                </c:pt>
                <c:pt idx="2">
                  <c:v>0.27899999999999997</c:v>
                </c:pt>
                <c:pt idx="3">
                  <c:v>0.26600000000000001</c:v>
                </c:pt>
                <c:pt idx="4">
                  <c:v>0.17499999999999999</c:v>
                </c:pt>
              </c:numCache>
            </c:numRef>
          </c:val>
        </c:ser>
        <c:dLbls>
          <c:showLegendKey val="0"/>
          <c:showVal val="0"/>
          <c:showCatName val="0"/>
          <c:showSerName val="0"/>
          <c:showPercent val="0"/>
          <c:showBubbleSize val="0"/>
        </c:dLbls>
        <c:gapWidth val="77"/>
        <c:axId val="407269048"/>
        <c:axId val="407270616"/>
      </c:barChart>
      <c:catAx>
        <c:axId val="40726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70616"/>
        <c:crosses val="autoZero"/>
        <c:auto val="1"/>
        <c:lblAlgn val="ctr"/>
        <c:lblOffset val="100"/>
        <c:noMultiLvlLbl val="0"/>
      </c:catAx>
      <c:valAx>
        <c:axId val="407270616"/>
        <c:scaling>
          <c:orientation val="minMax"/>
          <c:min val="0"/>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6904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000" b="1">
                <a:latin typeface="Trebuchet MS" panose="020B0603020202020204" pitchFamily="34" charset="0"/>
              </a:rPr>
              <a:t>Percent</a:t>
            </a:r>
            <a:r>
              <a:rPr lang="en-US" sz="2000" b="1" baseline="0">
                <a:latin typeface="Trebuchet MS" panose="020B0603020202020204" pitchFamily="34" charset="0"/>
              </a:rPr>
              <a:t> Population by Age Group</a:t>
            </a:r>
            <a:endParaRPr lang="en-US" sz="2000" b="1">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4873540713570366"/>
          <c:y val="0.13917492815494018"/>
          <c:w val="0.80890621751430358"/>
          <c:h val="0.83542827827608179"/>
        </c:manualLayout>
      </c:layout>
      <c:barChart>
        <c:barDir val="bar"/>
        <c:grouping val="percentStacked"/>
        <c:varyColors val="0"/>
        <c:ser>
          <c:idx val="0"/>
          <c:order val="0"/>
          <c:tx>
            <c:v>0 - 17 yrs</c:v>
          </c:tx>
          <c:spPr>
            <a:solidFill>
              <a:srgbClr val="FFCF1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'S0101'!$AE$39:$AE$45</c:f>
              <c:numCache>
                <c:formatCode>0.00%</c:formatCode>
                <c:ptCount val="7"/>
                <c:pt idx="0">
                  <c:v>0.25299999999999995</c:v>
                </c:pt>
                <c:pt idx="1">
                  <c:v>0.184</c:v>
                </c:pt>
                <c:pt idx="2">
                  <c:v>0.152</c:v>
                </c:pt>
                <c:pt idx="3">
                  <c:v>0.31899999999999995</c:v>
                </c:pt>
                <c:pt idx="4">
                  <c:v>0.26999999999999996</c:v>
                </c:pt>
                <c:pt idx="5">
                  <c:v>8.7000000000000008E-2</c:v>
                </c:pt>
                <c:pt idx="6">
                  <c:v>0.24</c:v>
                </c:pt>
              </c:numCache>
            </c:numRef>
          </c:val>
        </c:ser>
        <c:ser>
          <c:idx val="1"/>
          <c:order val="1"/>
          <c:tx>
            <c:v>18 - 24 yrs</c:v>
          </c:tx>
          <c:spPr>
            <a:solidFill>
              <a:srgbClr val="9FB51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'S0101'!$AF$39:$AF$45</c:f>
              <c:numCache>
                <c:formatCode>0.00%</c:formatCode>
                <c:ptCount val="7"/>
                <c:pt idx="0">
                  <c:v>0.10199999999999999</c:v>
                </c:pt>
                <c:pt idx="1">
                  <c:v>0.33200000000000002</c:v>
                </c:pt>
                <c:pt idx="2">
                  <c:v>0.378</c:v>
                </c:pt>
                <c:pt idx="3">
                  <c:v>0.15</c:v>
                </c:pt>
                <c:pt idx="4">
                  <c:v>9.2999999999999999E-2</c:v>
                </c:pt>
                <c:pt idx="5">
                  <c:v>1.7000000000000001E-2</c:v>
                </c:pt>
                <c:pt idx="6">
                  <c:v>0.06</c:v>
                </c:pt>
              </c:numCache>
            </c:numRef>
          </c:val>
        </c:ser>
        <c:ser>
          <c:idx val="2"/>
          <c:order val="2"/>
          <c:tx>
            <c:v>25 - 44 yrs</c:v>
          </c:tx>
          <c:spPr>
            <a:solidFill>
              <a:srgbClr val="5E903C"/>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'S0101'!$AG$39:$AG$45</c:f>
              <c:numCache>
                <c:formatCode>0.00%</c:formatCode>
                <c:ptCount val="7"/>
                <c:pt idx="0">
                  <c:v>0.253</c:v>
                </c:pt>
                <c:pt idx="1">
                  <c:v>0.26499999999999996</c:v>
                </c:pt>
                <c:pt idx="2">
                  <c:v>0.26</c:v>
                </c:pt>
                <c:pt idx="3">
                  <c:v>0.32700000000000001</c:v>
                </c:pt>
                <c:pt idx="4">
                  <c:v>0.30499999999999999</c:v>
                </c:pt>
                <c:pt idx="5">
                  <c:v>0.17399999999999999</c:v>
                </c:pt>
                <c:pt idx="6">
                  <c:v>0.30600000000000005</c:v>
                </c:pt>
              </c:numCache>
            </c:numRef>
          </c:val>
        </c:ser>
        <c:ser>
          <c:idx val="3"/>
          <c:order val="3"/>
          <c:tx>
            <c:v>45 - 64 yrs</c:v>
          </c:tx>
          <c:spPr>
            <a:solidFill>
              <a:schemeClr val="accent1">
                <a:lumMod val="75000"/>
              </a:schemeClr>
            </a:solidFill>
            <a:ln>
              <a:noFill/>
            </a:ln>
            <a:effectLst/>
          </c:spPr>
          <c:invertIfNegative val="0"/>
          <c:dPt>
            <c:idx val="0"/>
            <c:invertIfNegative val="0"/>
            <c:bubble3D val="0"/>
            <c:spPr>
              <a:solidFill>
                <a:srgbClr val="2E75B6"/>
              </a:solidFill>
              <a:ln>
                <a:noFill/>
              </a:ln>
              <a:effectLst/>
            </c:spPr>
          </c:dPt>
          <c:dPt>
            <c:idx val="1"/>
            <c:invertIfNegative val="0"/>
            <c:bubble3D val="0"/>
            <c:spPr>
              <a:solidFill>
                <a:srgbClr val="2E75B6"/>
              </a:solidFill>
              <a:ln>
                <a:noFill/>
              </a:ln>
              <a:effectLst/>
            </c:spPr>
          </c:dPt>
          <c:dPt>
            <c:idx val="2"/>
            <c:invertIfNegative val="0"/>
            <c:bubble3D val="0"/>
            <c:spPr>
              <a:solidFill>
                <a:srgbClr val="2E75B6"/>
              </a:solidFill>
              <a:ln>
                <a:noFill/>
              </a:ln>
              <a:effectLst/>
            </c:spPr>
          </c:dPt>
          <c:dPt>
            <c:idx val="3"/>
            <c:invertIfNegative val="0"/>
            <c:bubble3D val="0"/>
            <c:spPr>
              <a:solidFill>
                <a:srgbClr val="2E75B6"/>
              </a:solidFill>
              <a:ln>
                <a:noFill/>
              </a:ln>
              <a:effectLst/>
            </c:spPr>
          </c:dPt>
          <c:dPt>
            <c:idx val="4"/>
            <c:invertIfNegative val="0"/>
            <c:bubble3D val="0"/>
            <c:spPr>
              <a:solidFill>
                <a:srgbClr val="2E75B6"/>
              </a:solidFill>
              <a:ln>
                <a:noFill/>
              </a:ln>
              <a:effectLst/>
            </c:spPr>
          </c:dPt>
          <c:dPt>
            <c:idx val="5"/>
            <c:invertIfNegative val="0"/>
            <c:bubble3D val="0"/>
            <c:spPr>
              <a:solidFill>
                <a:srgbClr val="2E75B6"/>
              </a:solidFill>
              <a:ln>
                <a:noFill/>
              </a:ln>
              <a:effectLst/>
            </c:spPr>
          </c:dPt>
          <c:dPt>
            <c:idx val="6"/>
            <c:invertIfNegative val="0"/>
            <c:bubble3D val="0"/>
            <c:spPr>
              <a:solidFill>
                <a:srgbClr val="2E75B6"/>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'S0101'!$AH$39:$AH$45</c:f>
              <c:numCache>
                <c:formatCode>0.00%</c:formatCode>
                <c:ptCount val="7"/>
                <c:pt idx="0">
                  <c:v>0.25700000000000001</c:v>
                </c:pt>
                <c:pt idx="1">
                  <c:v>0.14599999999999999</c:v>
                </c:pt>
                <c:pt idx="2">
                  <c:v>0.13899999999999998</c:v>
                </c:pt>
                <c:pt idx="3">
                  <c:v>0.14699999999999999</c:v>
                </c:pt>
                <c:pt idx="4">
                  <c:v>0.24100000000000002</c:v>
                </c:pt>
                <c:pt idx="5">
                  <c:v>0.34699999999999998</c:v>
                </c:pt>
                <c:pt idx="6">
                  <c:v>0.32900000000000001</c:v>
                </c:pt>
              </c:numCache>
            </c:numRef>
          </c:val>
        </c:ser>
        <c:ser>
          <c:idx val="4"/>
          <c:order val="4"/>
          <c:tx>
            <c:v>65+ yrs</c:v>
          </c:tx>
          <c:spPr>
            <a:solidFill>
              <a:srgbClr val="002D4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6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'S0101'!$AD$39:$AD$45</c:f>
              <c:strCache>
                <c:ptCount val="7"/>
                <c:pt idx="0">
                  <c:v>Kansas</c:v>
                </c:pt>
                <c:pt idx="1">
                  <c:v>Riley County</c:v>
                </c:pt>
                <c:pt idx="2">
                  <c:v>Manhattan</c:v>
                </c:pt>
                <c:pt idx="3">
                  <c:v>Ogden</c:v>
                </c:pt>
                <c:pt idx="4">
                  <c:v>Riley</c:v>
                </c:pt>
                <c:pt idx="5">
                  <c:v>Leonardville</c:v>
                </c:pt>
                <c:pt idx="6">
                  <c:v>Randolph</c:v>
                </c:pt>
              </c:strCache>
            </c:strRef>
          </c:cat>
          <c:val>
            <c:numRef>
              <c:f>'S0101'!$AI$39:$AI$45</c:f>
              <c:numCache>
                <c:formatCode>0.00%</c:formatCode>
                <c:ptCount val="7"/>
                <c:pt idx="0">
                  <c:v>0.13500000000000001</c:v>
                </c:pt>
                <c:pt idx="1">
                  <c:v>7.3999999999999996E-2</c:v>
                </c:pt>
                <c:pt idx="2">
                  <c:v>7.1999999999999995E-2</c:v>
                </c:pt>
                <c:pt idx="3">
                  <c:v>5.7000000000000002E-2</c:v>
                </c:pt>
                <c:pt idx="4">
                  <c:v>9.1999999999999998E-2</c:v>
                </c:pt>
                <c:pt idx="5">
                  <c:v>0.375</c:v>
                </c:pt>
                <c:pt idx="6">
                  <c:v>6.5000000000000002E-2</c:v>
                </c:pt>
              </c:numCache>
            </c:numRef>
          </c:val>
        </c:ser>
        <c:dLbls>
          <c:showLegendKey val="0"/>
          <c:showVal val="0"/>
          <c:showCatName val="0"/>
          <c:showSerName val="0"/>
          <c:showPercent val="0"/>
          <c:showBubbleSize val="0"/>
        </c:dLbls>
        <c:gapWidth val="68"/>
        <c:overlap val="100"/>
        <c:axId val="286065400"/>
        <c:axId val="286060696"/>
      </c:barChart>
      <c:catAx>
        <c:axId val="286065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60696"/>
        <c:crosses val="autoZero"/>
        <c:auto val="1"/>
        <c:lblAlgn val="ctr"/>
        <c:lblOffset val="100"/>
        <c:noMultiLvlLbl val="0"/>
      </c:catAx>
      <c:valAx>
        <c:axId val="286060696"/>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286065400"/>
        <c:crosses val="autoZero"/>
        <c:crossBetween val="between"/>
      </c:valAx>
      <c:spPr>
        <a:noFill/>
        <a:ln>
          <a:noFill/>
        </a:ln>
        <a:effectLst/>
      </c:spPr>
    </c:plotArea>
    <c:legend>
      <c:legendPos val="t"/>
      <c:layout>
        <c:manualLayout>
          <c:xMode val="edge"/>
          <c:yMode val="edge"/>
          <c:x val="0.14941012132656623"/>
          <c:y val="8.732087918074688E-2"/>
          <c:w val="0.81583571914213915"/>
          <c:h val="5.440759416280643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Household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94340686752999E-2"/>
          <c:y val="9.1126889195925542E-2"/>
          <c:w val="0.86327552547667064"/>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Sheet1!$E$3:$E$9</c:f>
              <c:numCache>
                <c:formatCode>General</c:formatCode>
                <c:ptCount val="7"/>
                <c:pt idx="0">
                  <c:v>51332</c:v>
                </c:pt>
                <c:pt idx="1">
                  <c:v>43962</c:v>
                </c:pt>
                <c:pt idx="2">
                  <c:v>42483</c:v>
                </c:pt>
                <c:pt idx="3">
                  <c:v>32837</c:v>
                </c:pt>
                <c:pt idx="4">
                  <c:v>57344</c:v>
                </c:pt>
                <c:pt idx="5">
                  <c:v>28929</c:v>
                </c:pt>
                <c:pt idx="6">
                  <c:v>61719</c:v>
                </c:pt>
              </c:numCache>
            </c:numRef>
          </c:val>
        </c:ser>
        <c:dLbls>
          <c:showLegendKey val="0"/>
          <c:showVal val="0"/>
          <c:showCatName val="0"/>
          <c:showSerName val="0"/>
          <c:showPercent val="0"/>
          <c:showBubbleSize val="0"/>
        </c:dLbls>
        <c:gapWidth val="77"/>
        <c:axId val="407265912"/>
        <c:axId val="407271792"/>
      </c:barChart>
      <c:catAx>
        <c:axId val="40726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71792"/>
        <c:crosses val="autoZero"/>
        <c:auto val="1"/>
        <c:lblAlgn val="ctr"/>
        <c:lblOffset val="100"/>
        <c:noMultiLvlLbl val="0"/>
      </c:catAx>
      <c:valAx>
        <c:axId val="407271792"/>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407265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1800" b="1" dirty="0">
                <a:latin typeface="Trebuchet MS" panose="020B0603020202020204" pitchFamily="34" charset="0"/>
              </a:rPr>
              <a:t>Percent</a:t>
            </a:r>
            <a:r>
              <a:rPr lang="en-US" sz="1800" b="1" baseline="0" dirty="0">
                <a:latin typeface="Trebuchet MS" panose="020B0603020202020204" pitchFamily="34" charset="0"/>
              </a:rPr>
              <a:t> Population by Selected Racial/Ethnic Minority Groups</a:t>
            </a:r>
            <a:endParaRPr lang="en-US" sz="1800" b="1" dirty="0">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0.13917492815494018"/>
          <c:w val="0.87567224464654503"/>
          <c:h val="0.7441370042539539"/>
        </c:manualLayout>
      </c:layout>
      <c:barChart>
        <c:barDir val="col"/>
        <c:grouping val="clustered"/>
        <c:varyColors val="0"/>
        <c:ser>
          <c:idx val="0"/>
          <c:order val="0"/>
          <c:tx>
            <c:strRef>
              <c:f>Sheet1!$D$2</c:f>
              <c:strCache>
                <c:ptCount val="1"/>
                <c:pt idx="0">
                  <c:v>Black or African American</c:v>
                </c:pt>
              </c:strCache>
            </c:strRef>
          </c:tx>
          <c:spPr>
            <a:solidFill>
              <a:srgbClr val="FFCF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Sheet1!$D$3:$D$9</c:f>
              <c:numCache>
                <c:formatCode>0.0%</c:formatCode>
                <c:ptCount val="7"/>
                <c:pt idx="0">
                  <c:v>7.0999999999999994E-2</c:v>
                </c:pt>
                <c:pt idx="1">
                  <c:v>8.1000000000000003E-2</c:v>
                </c:pt>
                <c:pt idx="2">
                  <c:v>7.2999999999999995E-2</c:v>
                </c:pt>
                <c:pt idx="3">
                  <c:v>0.122</c:v>
                </c:pt>
                <c:pt idx="4">
                  <c:v>4.3999999999999997E-2</c:v>
                </c:pt>
                <c:pt idx="5">
                  <c:v>1.4E-2</c:v>
                </c:pt>
                <c:pt idx="6">
                  <c:v>2.8000000000000001E-2</c:v>
                </c:pt>
              </c:numCache>
            </c:numRef>
          </c:val>
        </c:ser>
        <c:ser>
          <c:idx val="1"/>
          <c:order val="1"/>
          <c:tx>
            <c:strRef>
              <c:f>Sheet1!$E$2</c:f>
              <c:strCache>
                <c:ptCount val="1"/>
                <c:pt idx="0">
                  <c:v>Asian</c:v>
                </c:pt>
              </c:strCache>
            </c:strRef>
          </c:tx>
          <c:spPr>
            <a:solidFill>
              <a:srgbClr val="9FB5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Sheet1!$E$3:$E$9</c:f>
              <c:numCache>
                <c:formatCode>0.0%</c:formatCode>
                <c:ptCount val="7"/>
                <c:pt idx="0">
                  <c:v>0.03</c:v>
                </c:pt>
                <c:pt idx="1">
                  <c:v>5.6000000000000001E-2</c:v>
                </c:pt>
                <c:pt idx="2">
                  <c:v>6.0999999999999999E-2</c:v>
                </c:pt>
                <c:pt idx="3">
                  <c:v>5.8999999999999997E-2</c:v>
                </c:pt>
                <c:pt idx="4">
                  <c:v>8.0000000000000002E-3</c:v>
                </c:pt>
                <c:pt idx="5">
                  <c:v>8.0000000000000002E-3</c:v>
                </c:pt>
                <c:pt idx="6">
                  <c:v>8.9999999999999993E-3</c:v>
                </c:pt>
              </c:numCache>
            </c:numRef>
          </c:val>
        </c:ser>
        <c:ser>
          <c:idx val="2"/>
          <c:order val="2"/>
          <c:tx>
            <c:strRef>
              <c:f>Sheet1!$F$2</c:f>
              <c:strCache>
                <c:ptCount val="1"/>
                <c:pt idx="0">
                  <c:v>Hispanic or Latino</c:v>
                </c:pt>
              </c:strCache>
            </c:strRef>
          </c:tx>
          <c:spPr>
            <a:solidFill>
              <a:srgbClr val="2E75B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Sheet1!$F$3:$F$9</c:f>
              <c:numCache>
                <c:formatCode>0.0%</c:formatCode>
                <c:ptCount val="7"/>
                <c:pt idx="0">
                  <c:v>0.107</c:v>
                </c:pt>
                <c:pt idx="1">
                  <c:v>7.0999999999999994E-2</c:v>
                </c:pt>
                <c:pt idx="2">
                  <c:v>6.2E-2</c:v>
                </c:pt>
                <c:pt idx="3">
                  <c:v>0.151</c:v>
                </c:pt>
                <c:pt idx="4">
                  <c:v>4.3999999999999997E-2</c:v>
                </c:pt>
                <c:pt idx="5">
                  <c:v>0</c:v>
                </c:pt>
                <c:pt idx="6">
                  <c:v>0</c:v>
                </c:pt>
              </c:numCache>
            </c:numRef>
          </c:val>
        </c:ser>
        <c:dLbls>
          <c:showLegendKey val="0"/>
          <c:showVal val="0"/>
          <c:showCatName val="0"/>
          <c:showSerName val="0"/>
          <c:showPercent val="0"/>
          <c:showBubbleSize val="0"/>
        </c:dLbls>
        <c:gapWidth val="142"/>
        <c:overlap val="-24"/>
        <c:axId val="286059520"/>
        <c:axId val="286058736"/>
      </c:barChart>
      <c:catAx>
        <c:axId val="28605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58736"/>
        <c:crosses val="autoZero"/>
        <c:auto val="1"/>
        <c:lblAlgn val="ctr"/>
        <c:lblOffset val="100"/>
        <c:noMultiLvlLbl val="0"/>
      </c:catAx>
      <c:valAx>
        <c:axId val="28605873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59520"/>
        <c:crosses val="autoZero"/>
        <c:crossBetween val="between"/>
      </c:valAx>
      <c:spPr>
        <a:noFill/>
        <a:ln>
          <a:noFill/>
        </a:ln>
        <a:effectLst/>
      </c:spPr>
    </c:plotArea>
    <c:legend>
      <c:legendPos val="t"/>
      <c:layout>
        <c:manualLayout>
          <c:xMode val="edge"/>
          <c:yMode val="edge"/>
          <c:x val="0.18376391412642212"/>
          <c:y val="8.2516075284845405E-2"/>
          <c:w val="0.68111561600296799"/>
          <c:h val="4.47979863710035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Median Family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Sheet1!$D$3:$D$9</c:f>
              <c:numCache>
                <c:formatCode>General</c:formatCode>
                <c:ptCount val="7"/>
                <c:pt idx="0">
                  <c:v>65069</c:v>
                </c:pt>
                <c:pt idx="1">
                  <c:v>63634</c:v>
                </c:pt>
                <c:pt idx="2">
                  <c:v>67256</c:v>
                </c:pt>
                <c:pt idx="3">
                  <c:v>38864</c:v>
                </c:pt>
                <c:pt idx="4">
                  <c:v>63750</c:v>
                </c:pt>
                <c:pt idx="5">
                  <c:v>41875</c:v>
                </c:pt>
                <c:pt idx="6">
                  <c:v>70938</c:v>
                </c:pt>
              </c:numCache>
            </c:numRef>
          </c:val>
        </c:ser>
        <c:dLbls>
          <c:showLegendKey val="0"/>
          <c:showVal val="0"/>
          <c:showCatName val="0"/>
          <c:showSerName val="0"/>
          <c:showPercent val="0"/>
          <c:showBubbleSize val="0"/>
        </c:dLbls>
        <c:gapWidth val="77"/>
        <c:axId val="286059128"/>
        <c:axId val="286059912"/>
      </c:barChart>
      <c:catAx>
        <c:axId val="28605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59912"/>
        <c:crosses val="autoZero"/>
        <c:auto val="1"/>
        <c:lblAlgn val="ctr"/>
        <c:lblOffset val="100"/>
        <c:noMultiLvlLbl val="0"/>
      </c:catAx>
      <c:valAx>
        <c:axId val="286059912"/>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59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 Capita Income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10026268591426073"/>
          <c:y val="9.1126889195925542E-2"/>
          <c:w val="0.8631722440944882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Sheet1!$F$3:$F$9</c:f>
              <c:numCache>
                <c:formatCode>General</c:formatCode>
                <c:ptCount val="7"/>
                <c:pt idx="0">
                  <c:v>26929</c:v>
                </c:pt>
                <c:pt idx="1">
                  <c:v>22948</c:v>
                </c:pt>
                <c:pt idx="2">
                  <c:v>23241</c:v>
                </c:pt>
                <c:pt idx="3">
                  <c:v>17600</c:v>
                </c:pt>
                <c:pt idx="4">
                  <c:v>22659</c:v>
                </c:pt>
                <c:pt idx="5">
                  <c:v>20459</c:v>
                </c:pt>
                <c:pt idx="6">
                  <c:v>25145</c:v>
                </c:pt>
              </c:numCache>
            </c:numRef>
          </c:val>
        </c:ser>
        <c:dLbls>
          <c:showLegendKey val="0"/>
          <c:showVal val="0"/>
          <c:showCatName val="0"/>
          <c:showSerName val="0"/>
          <c:showPercent val="0"/>
          <c:showBubbleSize val="0"/>
        </c:dLbls>
        <c:gapWidth val="77"/>
        <c:axId val="286061872"/>
        <c:axId val="286061480"/>
      </c:barChart>
      <c:catAx>
        <c:axId val="28606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61480"/>
        <c:crosses val="autoZero"/>
        <c:auto val="1"/>
        <c:lblAlgn val="ctr"/>
        <c:lblOffset val="100"/>
        <c:noMultiLvlLbl val="0"/>
      </c:catAx>
      <c:valAx>
        <c:axId val="286061480"/>
        <c:scaling>
          <c:orientation val="minMax"/>
        </c:scaling>
        <c:delete val="0"/>
        <c:axPos val="l"/>
        <c:majorGridlines>
          <c:spPr>
            <a:ln w="9525" cap="flat" cmpd="sng" algn="ctr">
              <a:solidFill>
                <a:schemeClr val="bg1">
                  <a:lumMod val="85000"/>
                </a:schemeClr>
              </a:solidFill>
              <a:round/>
            </a:ln>
            <a:effectLst/>
          </c:spPr>
        </c:majorGridlines>
        <c:numFmt formatCode="&quot;$&quot;#,##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06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a:latin typeface="Trebuchet MS" panose="020B0603020202020204" pitchFamily="34" charset="0"/>
              </a:rPr>
              <a:t>Percent Below Poverty</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8.1969380003462239E-2"/>
          <c:y val="9.1126889195925542E-2"/>
          <c:w val="0.87567224464654503"/>
          <c:h val="0.792185043212968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Sheet1!$G$3:$G$9</c:f>
              <c:numCache>
                <c:formatCode>0.0%</c:formatCode>
                <c:ptCount val="7"/>
                <c:pt idx="0">
                  <c:v>0.13700000000000001</c:v>
                </c:pt>
                <c:pt idx="1">
                  <c:v>0.23200000000000001</c:v>
                </c:pt>
                <c:pt idx="2">
                  <c:v>0.26800000000000002</c:v>
                </c:pt>
                <c:pt idx="3">
                  <c:v>0.19</c:v>
                </c:pt>
                <c:pt idx="4">
                  <c:v>0.126</c:v>
                </c:pt>
                <c:pt idx="5">
                  <c:v>8.3000000000000004E-2</c:v>
                </c:pt>
                <c:pt idx="6">
                  <c:v>4.2000000000000003E-2</c:v>
                </c:pt>
              </c:numCache>
            </c:numRef>
          </c:val>
        </c:ser>
        <c:dLbls>
          <c:showLegendKey val="0"/>
          <c:showVal val="0"/>
          <c:showCatName val="0"/>
          <c:showSerName val="0"/>
          <c:showPercent val="0"/>
          <c:showBubbleSize val="0"/>
        </c:dLbls>
        <c:gapWidth val="77"/>
        <c:axId val="286765464"/>
        <c:axId val="286765856"/>
      </c:barChart>
      <c:catAx>
        <c:axId val="28676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65856"/>
        <c:crosses val="autoZero"/>
        <c:auto val="1"/>
        <c:lblAlgn val="ctr"/>
        <c:lblOffset val="100"/>
        <c:noMultiLvlLbl val="0"/>
      </c:catAx>
      <c:valAx>
        <c:axId val="286765856"/>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6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200"/>
            </a:pPr>
            <a:r>
              <a:rPr lang="en-US" sz="2200"/>
              <a:t>Percent Below Poverty by Age Group</a:t>
            </a:r>
          </a:p>
        </c:rich>
      </c:tx>
      <c:layout>
        <c:manualLayout>
          <c:xMode val="edge"/>
          <c:yMode val="edge"/>
          <c:x val="0.22088180153951345"/>
          <c:y val="2.2476523767862352E-2"/>
        </c:manualLayout>
      </c:layout>
      <c:overlay val="0"/>
      <c:spPr>
        <a:noFill/>
        <a:ln w="25400">
          <a:noFill/>
        </a:ln>
      </c:spPr>
    </c:title>
    <c:autoTitleDeleted val="0"/>
    <c:plotArea>
      <c:layout>
        <c:manualLayout>
          <c:layoutTarget val="inner"/>
          <c:xMode val="edge"/>
          <c:yMode val="edge"/>
          <c:x val="8.3928626568737716E-2"/>
          <c:y val="0.12203703703703705"/>
          <c:w val="0.90066521096627628"/>
          <c:h val="0.73377063283756194"/>
        </c:manualLayout>
      </c:layout>
      <c:barChart>
        <c:barDir val="col"/>
        <c:grouping val="clustered"/>
        <c:varyColors val="0"/>
        <c:ser>
          <c:idx val="0"/>
          <c:order val="0"/>
          <c:tx>
            <c:strRef>
              <c:f>'B17001'!$V$65</c:f>
              <c:strCache>
                <c:ptCount val="1"/>
                <c:pt idx="0">
                  <c:v>Kansas</c:v>
                </c:pt>
              </c:strCache>
            </c:strRef>
          </c:tx>
          <c:spPr>
            <a:solidFill>
              <a:srgbClr val="FFCF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'B17001'!$V$93:$V$102</c:f>
              <c:numCache>
                <c:formatCode>0.00%</c:formatCode>
                <c:ptCount val="10"/>
                <c:pt idx="0">
                  <c:v>0.23477215823735603</c:v>
                </c:pt>
                <c:pt idx="1">
                  <c:v>0.1928787452271136</c:v>
                </c:pt>
                <c:pt idx="2">
                  <c:v>0.14998708322216434</c:v>
                </c:pt>
                <c:pt idx="3">
                  <c:v>0.28142030940884871</c:v>
                </c:pt>
                <c:pt idx="4">
                  <c:v>0.14812683783074324</c:v>
                </c:pt>
                <c:pt idx="5">
                  <c:v>0.10752024455123965</c:v>
                </c:pt>
                <c:pt idx="6">
                  <c:v>8.8132891480347336E-2</c:v>
                </c:pt>
                <c:pt idx="7">
                  <c:v>7.9615817719719997E-2</c:v>
                </c:pt>
                <c:pt idx="8">
                  <c:v>6.2209618941553378E-2</c:v>
                </c:pt>
                <c:pt idx="9">
                  <c:v>8.6942812766404684E-2</c:v>
                </c:pt>
              </c:numCache>
            </c:numRef>
          </c:val>
        </c:ser>
        <c:ser>
          <c:idx val="1"/>
          <c:order val="1"/>
          <c:tx>
            <c:strRef>
              <c:f>'B17001'!$X$65</c:f>
              <c:strCache>
                <c:ptCount val="1"/>
                <c:pt idx="0">
                  <c:v>Riley County</c:v>
                </c:pt>
              </c:strCache>
            </c:strRef>
          </c:tx>
          <c:spPr>
            <a:solidFill>
              <a:srgbClr val="9FB51D"/>
            </a:solidFill>
            <a:ln w="25400">
              <a:noFill/>
            </a:ln>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lumOff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'B17001'!$U$93:$U$102</c:f>
              <c:strCache>
                <c:ptCount val="10"/>
                <c:pt idx="0">
                  <c:v>0-4</c:v>
                </c:pt>
                <c:pt idx="1">
                  <c:v>5-11</c:v>
                </c:pt>
                <c:pt idx="2">
                  <c:v>12-17</c:v>
                </c:pt>
                <c:pt idx="3">
                  <c:v>18-24</c:v>
                </c:pt>
                <c:pt idx="4">
                  <c:v>25-34</c:v>
                </c:pt>
                <c:pt idx="5">
                  <c:v>35-44</c:v>
                </c:pt>
                <c:pt idx="6">
                  <c:v>45-54</c:v>
                </c:pt>
                <c:pt idx="7">
                  <c:v>55-64</c:v>
                </c:pt>
                <c:pt idx="8">
                  <c:v>65-74</c:v>
                </c:pt>
                <c:pt idx="9">
                  <c:v>75+</c:v>
                </c:pt>
              </c:strCache>
            </c:strRef>
          </c:cat>
          <c:val>
            <c:numRef>
              <c:f>'B17001'!$X$93:$X$102</c:f>
              <c:numCache>
                <c:formatCode>0.00%</c:formatCode>
                <c:ptCount val="10"/>
                <c:pt idx="0">
                  <c:v>0.14191928943811546</c:v>
                </c:pt>
                <c:pt idx="1">
                  <c:v>0.13460427498555749</c:v>
                </c:pt>
                <c:pt idx="2">
                  <c:v>2.7632790911882098E-2</c:v>
                </c:pt>
                <c:pt idx="3">
                  <c:v>0.59646091515729271</c:v>
                </c:pt>
                <c:pt idx="4">
                  <c:v>0.1180731618978631</c:v>
                </c:pt>
                <c:pt idx="5">
                  <c:v>8.7904599659284502E-2</c:v>
                </c:pt>
                <c:pt idx="6">
                  <c:v>5.5565578206747249E-2</c:v>
                </c:pt>
                <c:pt idx="7">
                  <c:v>4.9330783938814529E-2</c:v>
                </c:pt>
                <c:pt idx="8">
                  <c:v>3.2155477031802118E-2</c:v>
                </c:pt>
                <c:pt idx="9">
                  <c:v>5.3090004147656571E-2</c:v>
                </c:pt>
              </c:numCache>
            </c:numRef>
          </c:val>
        </c:ser>
        <c:dLbls>
          <c:showLegendKey val="0"/>
          <c:showVal val="0"/>
          <c:showCatName val="0"/>
          <c:showSerName val="0"/>
          <c:showPercent val="0"/>
          <c:showBubbleSize val="0"/>
        </c:dLbls>
        <c:gapWidth val="104"/>
        <c:overlap val="-27"/>
        <c:axId val="286767816"/>
        <c:axId val="286768992"/>
      </c:barChart>
      <c:catAx>
        <c:axId val="28676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600">
                <a:solidFill>
                  <a:schemeClr val="tx1">
                    <a:lumMod val="50000"/>
                    <a:lumOff val="50000"/>
                  </a:schemeClr>
                </a:solidFill>
              </a:defRPr>
            </a:pPr>
            <a:endParaRPr lang="en-US"/>
          </a:p>
        </c:txPr>
        <c:crossAx val="286768992"/>
        <c:crosses val="autoZero"/>
        <c:auto val="1"/>
        <c:lblAlgn val="ctr"/>
        <c:lblOffset val="100"/>
        <c:noMultiLvlLbl val="0"/>
      </c:catAx>
      <c:valAx>
        <c:axId val="28676899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60000000" vert="horz"/>
          <a:lstStyle/>
          <a:p>
            <a:pPr>
              <a:defRPr sz="1400">
                <a:solidFill>
                  <a:schemeClr val="bg1">
                    <a:lumMod val="50000"/>
                  </a:schemeClr>
                </a:solidFill>
              </a:defRPr>
            </a:pPr>
            <a:endParaRPr lang="en-US"/>
          </a:p>
        </c:txPr>
        <c:crossAx val="286767816"/>
        <c:crosses val="autoZero"/>
        <c:crossBetween val="between"/>
      </c:valAx>
      <c:spPr>
        <a:noFill/>
        <a:ln>
          <a:solidFill>
            <a:schemeClr val="tx1">
              <a:lumMod val="15000"/>
              <a:lumOff val="85000"/>
            </a:schemeClr>
          </a:solidFill>
        </a:ln>
        <a:effectLst/>
      </c:spPr>
    </c:plotArea>
    <c:legend>
      <c:legendPos val="b"/>
      <c:layout>
        <c:manualLayout>
          <c:xMode val="edge"/>
          <c:yMode val="edge"/>
          <c:x val="0.27617558834557443"/>
          <c:y val="0.94797696121318165"/>
          <c:w val="0.36921745075983148"/>
          <c:h val="4.0911927675707206E-2"/>
        </c:manualLayout>
      </c:layout>
      <c:overlay val="0"/>
      <c:spPr>
        <a:noFill/>
        <a:ln w="25400">
          <a:noFill/>
        </a:ln>
      </c:spPr>
      <c:txPr>
        <a:bodyPr rot="0" vert="horz"/>
        <a:lstStyle/>
        <a:p>
          <a:pPr>
            <a:defRPr sz="1400">
              <a:solidFill>
                <a:schemeClr val="tx1">
                  <a:lumMod val="50000"/>
                  <a:lumOff val="50000"/>
                </a:schemeClr>
              </a:solidFill>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Trebuchet MS" panose="020B0603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r>
              <a:rPr lang="en-US" sz="2200" b="1" dirty="0">
                <a:latin typeface="Trebuchet MS" panose="020B0603020202020204" pitchFamily="34" charset="0"/>
              </a:rPr>
              <a:t>Educational Attainment: Percent Age 25 </a:t>
            </a:r>
            <a:r>
              <a:rPr lang="en-US" sz="2200" b="1" dirty="0" smtClean="0">
                <a:latin typeface="Trebuchet MS" panose="020B0603020202020204" pitchFamily="34" charset="0"/>
              </a:rPr>
              <a:t>Years</a:t>
            </a:r>
            <a:r>
              <a:rPr lang="en-US" sz="2200" b="1" baseline="0" dirty="0" smtClean="0">
                <a:latin typeface="Trebuchet MS" panose="020B0603020202020204" pitchFamily="34" charset="0"/>
              </a:rPr>
              <a:t> </a:t>
            </a:r>
            <a:r>
              <a:rPr lang="en-US" sz="2200" b="1" dirty="0" smtClean="0">
                <a:latin typeface="Trebuchet MS" panose="020B0603020202020204" pitchFamily="34" charset="0"/>
              </a:rPr>
              <a:t>and </a:t>
            </a:r>
            <a:r>
              <a:rPr lang="en-US" sz="2200" b="1" dirty="0">
                <a:latin typeface="Trebuchet MS" panose="020B0603020202020204" pitchFamily="34" charset="0"/>
              </a:rPr>
              <a:t>Older with Bachelor's</a:t>
            </a:r>
            <a:r>
              <a:rPr lang="en-US" sz="2200" b="1" baseline="0" dirty="0">
                <a:latin typeface="Trebuchet MS" panose="020B0603020202020204" pitchFamily="34" charset="0"/>
              </a:rPr>
              <a:t> Degree or Higher</a:t>
            </a:r>
            <a:endParaRPr lang="en-US" sz="2200" b="1" dirty="0">
              <a:latin typeface="Trebuchet MS" panose="020B0603020202020204" pitchFamily="34" charset="0"/>
            </a:endParaRP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9.1691601049868759E-2"/>
          <c:y val="0.13419800053083253"/>
          <c:w val="0.86595002187226611"/>
          <c:h val="0.7491139520481288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F1D"/>
              </a:solidFill>
              <a:ln>
                <a:noFill/>
              </a:ln>
              <a:effectLst/>
            </c:spPr>
          </c:dPt>
          <c:dPt>
            <c:idx val="1"/>
            <c:invertIfNegative val="0"/>
            <c:bubble3D val="0"/>
            <c:spPr>
              <a:solidFill>
                <a:srgbClr val="9FB51D"/>
              </a:solidFill>
              <a:ln>
                <a:noFill/>
              </a:ln>
              <a:effectLst/>
            </c:spPr>
          </c:dPt>
          <c:dPt>
            <c:idx val="2"/>
            <c:invertIfNegative val="0"/>
            <c:bubble3D val="0"/>
            <c:spPr>
              <a:solidFill>
                <a:srgbClr val="008A5F"/>
              </a:solidFill>
              <a:ln>
                <a:noFill/>
              </a:ln>
              <a:effectLst/>
            </c:spPr>
          </c:dPt>
          <c:dPt>
            <c:idx val="3"/>
            <c:invertIfNegative val="0"/>
            <c:bubble3D val="0"/>
            <c:spPr>
              <a:solidFill>
                <a:srgbClr val="008A5F"/>
              </a:solidFill>
              <a:ln>
                <a:noFill/>
              </a:ln>
              <a:effectLst/>
            </c:spPr>
          </c:dPt>
          <c:dPt>
            <c:idx val="4"/>
            <c:invertIfNegative val="0"/>
            <c:bubble3D val="0"/>
            <c:spPr>
              <a:solidFill>
                <a:srgbClr val="008A5F"/>
              </a:solidFill>
              <a:ln>
                <a:noFill/>
              </a:ln>
              <a:effectLst/>
            </c:spPr>
          </c:dPt>
          <c:dPt>
            <c:idx val="5"/>
            <c:invertIfNegative val="0"/>
            <c:bubble3D val="0"/>
            <c:spPr>
              <a:solidFill>
                <a:srgbClr val="008A5F"/>
              </a:solidFill>
              <a:ln>
                <a:noFill/>
              </a:ln>
              <a:effectLst/>
            </c:spPr>
          </c:dPt>
          <c:dPt>
            <c:idx val="6"/>
            <c:invertIfNegative val="0"/>
            <c:bubble3D val="0"/>
            <c:spPr>
              <a:solidFill>
                <a:srgbClr val="008A5F"/>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Sheet1!$C$3:$C$9</c:f>
              <c:strCache>
                <c:ptCount val="7"/>
                <c:pt idx="0">
                  <c:v>Kansas</c:v>
                </c:pt>
                <c:pt idx="1">
                  <c:v>Riley County</c:v>
                </c:pt>
                <c:pt idx="2">
                  <c:v>Manhattan</c:v>
                </c:pt>
                <c:pt idx="3">
                  <c:v>Ogden</c:v>
                </c:pt>
                <c:pt idx="4">
                  <c:v>Riley</c:v>
                </c:pt>
                <c:pt idx="5">
                  <c:v>Leonardville</c:v>
                </c:pt>
                <c:pt idx="6">
                  <c:v>Randolph</c:v>
                </c:pt>
              </c:strCache>
            </c:strRef>
          </c:cat>
          <c:val>
            <c:numRef>
              <c:f>Sheet1!$H$3:$H$9</c:f>
              <c:numCache>
                <c:formatCode>0.0%</c:formatCode>
                <c:ptCount val="7"/>
                <c:pt idx="0">
                  <c:v>0.30299999999999999</c:v>
                </c:pt>
                <c:pt idx="1">
                  <c:v>0.45</c:v>
                </c:pt>
                <c:pt idx="2">
                  <c:v>0.51600000000000001</c:v>
                </c:pt>
                <c:pt idx="3">
                  <c:v>0.18</c:v>
                </c:pt>
                <c:pt idx="4">
                  <c:v>0.17499999999999999</c:v>
                </c:pt>
                <c:pt idx="5">
                  <c:v>0.151</c:v>
                </c:pt>
                <c:pt idx="6">
                  <c:v>0.25800000000000001</c:v>
                </c:pt>
              </c:numCache>
            </c:numRef>
          </c:val>
        </c:ser>
        <c:dLbls>
          <c:showLegendKey val="0"/>
          <c:showVal val="0"/>
          <c:showCatName val="0"/>
          <c:showSerName val="0"/>
          <c:showPercent val="0"/>
          <c:showBubbleSize val="0"/>
        </c:dLbls>
        <c:gapWidth val="77"/>
        <c:axId val="286769384"/>
        <c:axId val="286766248"/>
      </c:barChart>
      <c:catAx>
        <c:axId val="28676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66248"/>
        <c:crosses val="autoZero"/>
        <c:auto val="1"/>
        <c:lblAlgn val="ctr"/>
        <c:lblOffset val="100"/>
        <c:noMultiLvlLbl val="0"/>
      </c:catAx>
      <c:valAx>
        <c:axId val="286766248"/>
        <c:scaling>
          <c:orientation val="minMax"/>
        </c:scaling>
        <c:delete val="0"/>
        <c:axPos val="l"/>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solidFill>
              <a:schemeClr val="lt1">
                <a:shade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286769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10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Community Survey – over 1,000 respondents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Stakeholder Interviews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Focus Groups</a:t>
          </a:r>
        </a:p>
        <a:p>
          <a:endParaRPr lang="en-US" sz="1400" dirty="0" smtClean="0">
            <a:solidFill>
              <a:sysClr val="windowText" lastClr="000000">
                <a:hueOff val="0"/>
                <a:satOff val="0"/>
                <a:lumOff val="0"/>
                <a:alphaOff val="0"/>
              </a:sysClr>
            </a:solidFill>
            <a:latin typeface="Century Gothic"/>
            <a:ea typeface="+mn-ea"/>
            <a:cs typeface="+mn-cs"/>
          </a:endParaRPr>
        </a:p>
        <a:p>
          <a:r>
            <a:rPr lang="en-US" sz="1400" dirty="0" smtClean="0">
              <a:solidFill>
                <a:sysClr val="windowText" lastClr="000000">
                  <a:hueOff val="0"/>
                  <a:satOff val="0"/>
                  <a:lumOff val="0"/>
                  <a:alphaOff val="0"/>
                </a:sysClr>
              </a:solidFill>
              <a:latin typeface="Century Gothic"/>
              <a:ea typeface="+mn-ea"/>
              <a:cs typeface="+mn-cs"/>
            </a:rPr>
            <a:t>Data Review</a:t>
          </a:r>
          <a:endParaRPr lang="en-US" sz="14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400" dirty="0" smtClean="0">
              <a:solidFill>
                <a:sysClr val="windowText" lastClr="000000">
                  <a:hueOff val="0"/>
                  <a:satOff val="0"/>
                  <a:lumOff val="0"/>
                  <a:alphaOff val="0"/>
                </a:sysClr>
              </a:solidFill>
              <a:latin typeface="Century Gothic"/>
              <a:ea typeface="+mn-ea"/>
              <a:cs typeface="+mn-cs"/>
            </a:rPr>
            <a:t>Review of the Public Health System by Subject Matter Experts and Community Stakeholders</a:t>
          </a:r>
          <a:endParaRPr lang="en-US" sz="10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400" dirty="0" smtClean="0">
              <a:solidFill>
                <a:sysClr val="windowText" lastClr="000000">
                  <a:hueOff val="0"/>
                  <a:satOff val="0"/>
                  <a:lumOff val="0"/>
                  <a:alphaOff val="0"/>
                </a:sysClr>
              </a:solidFill>
              <a:latin typeface="Century Gothic"/>
              <a:ea typeface="+mn-ea"/>
              <a:cs typeface="+mn-cs"/>
            </a:rPr>
            <a:t>Determining top health priorities to address and improve through coordinated efforts in the next 3-5 years.</a:t>
          </a:r>
          <a:endParaRPr lang="en-US" sz="10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custScaleY="77709" custLinFactNeighborX="334" custLinFactNeighborY="-11258">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ScaleY="54748" custLinFactNeighborX="334" custLinFactNeighborY="-16186">
        <dgm:presLayoutVars>
          <dgm:chMax val="0"/>
          <dgm:chPref val="0"/>
          <dgm:bulletEnabled val="1"/>
        </dgm:presLayoutVars>
      </dgm:prSet>
      <dgm:spPr>
        <a:prstGeom prst="rect">
          <a:avLst/>
        </a:prstGeom>
      </dgm:spPr>
      <dgm:t>
        <a:bodyPr/>
        <a:lstStyle/>
        <a:p>
          <a:endParaRPr lang="en-US"/>
        </a:p>
      </dgm:t>
    </dgm:pt>
  </dgm:ptLst>
  <dgm:cxnLst>
    <dgm:cxn modelId="{37783184-26F7-49F2-B763-185A8E556880}" type="presOf" srcId="{67A0CEFF-EC17-41A6-A735-39532E24E07D}" destId="{67042967-4F42-4774-AB24-B663ED5CC89F}" srcOrd="0" destOrd="0" presId="urn:microsoft.com/office/officeart/2009/3/layout/IncreasingArrowsProcess"/>
    <dgm:cxn modelId="{088755AE-36D0-4177-AF5F-2C7648053FE0}" srcId="{7EF1212F-64C2-4D24-B12C-79E8F71E522A}" destId="{6F543F51-1F1A-4E82-A5D4-098069BA6D02}" srcOrd="0" destOrd="0" parTransId="{A1C5F276-E043-412C-8AC9-CC8B20869AA3}" sibTransId="{E212F914-FC20-487B-A7CC-9AF94785060A}"/>
    <dgm:cxn modelId="{8D519F2D-0B9C-4C69-AF01-EA5D401FCD4B}" type="presOf" srcId="{6F543F51-1F1A-4E82-A5D4-098069BA6D02}" destId="{7F7AD7D1-BEED-41C2-946B-93B229B8CCFE}" srcOrd="0" destOrd="0" presId="urn:microsoft.com/office/officeart/2009/3/layout/IncreasingArrowsProcess"/>
    <dgm:cxn modelId="{7F878BB4-6A24-415E-BB3B-426B0B12ABAE}" type="presOf" srcId="{94BA59FE-39F2-4343-8CD7-CCF53B39A180}" destId="{2646B17D-AA84-417A-8F7D-3FB7AAE269F0}" srcOrd="0" destOrd="0" presId="urn:microsoft.com/office/officeart/2009/3/layout/IncreasingArrowsProcess"/>
    <dgm:cxn modelId="{F5C4A559-BAAB-490E-AEB4-E7958653C290}" srcId="{67A0CEFF-EC17-41A6-A735-39532E24E07D}" destId="{D5C9F940-6DE8-4B8B-8C23-756C9480E641}" srcOrd="0" destOrd="0" parTransId="{2A2EA26C-BE3F-447E-BF6F-D161F48FBD36}" sibTransId="{9C732419-243E-4C6D-8B73-19D181596280}"/>
    <dgm:cxn modelId="{3869F0CE-D7AE-4EF6-94F9-018AF41C49E0}" srcId="{67A0CEFF-EC17-41A6-A735-39532E24E07D}" destId="{55880368-DA22-48B4-B69A-1BB5DE73779E}" srcOrd="2" destOrd="0" parTransId="{1042EFE7-4822-4512-8E37-BE7B9783C58E}" sibTransId="{97C83D36-19DC-4A06-909E-1EECFAB3E15F}"/>
    <dgm:cxn modelId="{5A0CC795-A9F9-423A-84EF-21D8A20C8086}" srcId="{55880368-DA22-48B4-B69A-1BB5DE73779E}" destId="{0B850794-DE9E-44B6-A3BA-C602FB4356A5}" srcOrd="0" destOrd="0" parTransId="{38DB4333-EC31-46D2-9929-C5C22CEFB52E}" sibTransId="{AEFB4807-5C79-4149-9DCA-C04F1285BFC0}"/>
    <dgm:cxn modelId="{E29D62C4-405A-4C26-BCDA-20A033D338FF}" srcId="{D5C9F940-6DE8-4B8B-8C23-756C9480E641}" destId="{94BA59FE-39F2-4343-8CD7-CCF53B39A180}" srcOrd="0" destOrd="0" parTransId="{A482F069-E864-4E7B-99A3-EC6924FEABA2}" sibTransId="{88ED1A66-8CFA-4DE7-9ECE-CD0634D99575}"/>
    <dgm:cxn modelId="{0F0ED0C7-27C3-47FD-BA30-FCB664A2F35E}" type="presOf" srcId="{7EF1212F-64C2-4D24-B12C-79E8F71E522A}" destId="{BE45EA9F-C47A-4834-BB4E-A1922151A596}" srcOrd="0" destOrd="0" presId="urn:microsoft.com/office/officeart/2009/3/layout/IncreasingArrowsProcess"/>
    <dgm:cxn modelId="{B7184950-BFA2-4444-A092-79B5C930CE7D}" type="presOf" srcId="{D5C9F940-6DE8-4B8B-8C23-756C9480E641}" destId="{52214B99-8F53-4A0C-A0B8-B375030FA7A3}" srcOrd="0" destOrd="0" presId="urn:microsoft.com/office/officeart/2009/3/layout/IncreasingArrowsProcess"/>
    <dgm:cxn modelId="{3CE463B0-1FE0-4D89-8BF0-3706E919FFBE}" type="presOf" srcId="{55880368-DA22-48B4-B69A-1BB5DE73779E}" destId="{410FBE2D-4D69-4664-8ECB-EE7FA318CD40}" srcOrd="0" destOrd="0" presId="urn:microsoft.com/office/officeart/2009/3/layout/IncreasingArrowsProcess"/>
    <dgm:cxn modelId="{0B93EB0D-DD68-4591-8B7B-9C6E32B7A798}" srcId="{67A0CEFF-EC17-41A6-A735-39532E24E07D}" destId="{7EF1212F-64C2-4D24-B12C-79E8F71E522A}" srcOrd="1" destOrd="0" parTransId="{DACAE67F-E400-4D71-B110-9F380BEC0B74}" sibTransId="{93626A09-AEFC-44F6-935D-8FF9279A6C01}"/>
    <dgm:cxn modelId="{8715EB15-3577-435D-84CC-C989DCFEE633}" type="presOf" srcId="{03BBB77A-CBF9-4176-BE76-59D9781944CA}" destId="{5559E720-039E-41ED-AA8E-5521AC902E4A}" srcOrd="0" destOrd="1" presId="urn:microsoft.com/office/officeart/2009/3/layout/IncreasingArrowsProcess"/>
    <dgm:cxn modelId="{3C53BB01-ADF0-48EA-B2D4-1811FEC86C17}" srcId="{55880368-DA22-48B4-B69A-1BB5DE73779E}" destId="{03BBB77A-CBF9-4176-BE76-59D9781944CA}" srcOrd="1" destOrd="0" parTransId="{03D1BE01-C47E-4833-ADA3-82B2278CE4D1}" sibTransId="{2B496A7C-A281-4631-8A96-8B5669BF1792}"/>
    <dgm:cxn modelId="{FD442C46-B885-478C-ABA2-AE1CAA965070}" type="presOf" srcId="{0B850794-DE9E-44B6-A3BA-C602FB4356A5}" destId="{5559E720-039E-41ED-AA8E-5521AC902E4A}" srcOrd="0" destOrd="0" presId="urn:microsoft.com/office/officeart/2009/3/layout/IncreasingArrowsProcess"/>
    <dgm:cxn modelId="{4F19A431-ECD8-440C-BF6E-1AC9610CE0BA}" type="presParOf" srcId="{67042967-4F42-4774-AB24-B663ED5CC89F}" destId="{52214B99-8F53-4A0C-A0B8-B375030FA7A3}" srcOrd="0" destOrd="0" presId="urn:microsoft.com/office/officeart/2009/3/layout/IncreasingArrowsProcess"/>
    <dgm:cxn modelId="{63914925-AB21-4BCA-A5CB-FDB71CA91529}" type="presParOf" srcId="{67042967-4F42-4774-AB24-B663ED5CC89F}" destId="{2646B17D-AA84-417A-8F7D-3FB7AAE269F0}" srcOrd="1" destOrd="0" presId="urn:microsoft.com/office/officeart/2009/3/layout/IncreasingArrowsProcess"/>
    <dgm:cxn modelId="{CE5ACA23-8170-480A-B613-50D1B067D2D5}" type="presParOf" srcId="{67042967-4F42-4774-AB24-B663ED5CC89F}" destId="{BE45EA9F-C47A-4834-BB4E-A1922151A596}" srcOrd="2" destOrd="0" presId="urn:microsoft.com/office/officeart/2009/3/layout/IncreasingArrowsProcess"/>
    <dgm:cxn modelId="{AE8935C5-3A3B-4F23-AE97-FB249365568F}" type="presParOf" srcId="{67042967-4F42-4774-AB24-B663ED5CC89F}" destId="{7F7AD7D1-BEED-41C2-946B-93B229B8CCFE}" srcOrd="3" destOrd="0" presId="urn:microsoft.com/office/officeart/2009/3/layout/IncreasingArrowsProcess"/>
    <dgm:cxn modelId="{EECFAD1C-C076-43E2-99D9-036083E23F23}" type="presParOf" srcId="{67042967-4F42-4774-AB24-B663ED5CC89F}" destId="{410FBE2D-4D69-4664-8ECB-EE7FA318CD40}" srcOrd="4" destOrd="0" presId="urn:microsoft.com/office/officeart/2009/3/layout/IncreasingArrowsProcess"/>
    <dgm:cxn modelId="{8B43EA3F-11E0-4AC3-A1ED-F56AB8335ECA}"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A0CEFF-EC17-41A6-A735-39532E24E07D}"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en-US"/>
        </a:p>
      </dgm:t>
    </dgm:pt>
    <dgm:pt modelId="{D5C9F940-6DE8-4B8B-8C23-756C9480E641}">
      <dgm:prSet phldrT="[Text]" custT="1"/>
      <dgm:spPr>
        <a:xfrm>
          <a:off x="24230" y="4680"/>
          <a:ext cx="8355311" cy="1216851"/>
        </a:xfrm>
        <a:gradFill rotWithShape="0">
          <a:gsLst>
            <a:gs pos="0">
              <a:srgbClr val="629DD1">
                <a:hueOff val="0"/>
                <a:satOff val="0"/>
                <a:lumOff val="0"/>
                <a:alphaOff val="0"/>
                <a:shade val="70000"/>
                <a:satMod val="120000"/>
              </a:srgbClr>
            </a:gs>
            <a:gs pos="35000">
              <a:srgbClr val="629DD1">
                <a:hueOff val="0"/>
                <a:satOff val="0"/>
                <a:lumOff val="0"/>
                <a:alphaOff val="0"/>
                <a:shade val="100000"/>
                <a:satMod val="150000"/>
              </a:srgbClr>
            </a:gs>
            <a:gs pos="70000">
              <a:srgbClr val="629DD1">
                <a:hueOff val="0"/>
                <a:satOff val="0"/>
                <a:lumOff val="0"/>
                <a:alphaOff val="0"/>
                <a:tint val="100000"/>
                <a:shade val="100000"/>
                <a:satMod val="200000"/>
                <a:greenMod val="100000"/>
              </a:srgbClr>
            </a:gs>
            <a:gs pos="100000">
              <a:srgbClr val="629DD1">
                <a:hueOff val="0"/>
                <a:satOff val="0"/>
                <a:lumOff val="0"/>
                <a:alphaOff val="0"/>
                <a:tint val="100000"/>
                <a:shade val="100000"/>
                <a:satMod val="250000"/>
                <a:greenMod val="100000"/>
              </a:srgbClr>
            </a:gs>
          </a:gsLst>
          <a:lin ang="16200000" scaled="1"/>
        </a:gra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Comprehensive Community Needs Assessment</a:t>
          </a:r>
          <a:endParaRPr lang="en-US" sz="1600" b="1" dirty="0">
            <a:solidFill>
              <a:sysClr val="window" lastClr="FFFFFF"/>
            </a:solidFill>
            <a:latin typeface="Century Gothic"/>
            <a:ea typeface="+mn-ea"/>
            <a:cs typeface="+mn-cs"/>
          </a:endParaRPr>
        </a:p>
      </dgm:t>
    </dgm:pt>
    <dgm:pt modelId="{2A2EA26C-BE3F-447E-BF6F-D161F48FBD36}" type="parTrans" cxnId="{F5C4A559-BAAB-490E-AEB4-E7958653C290}">
      <dgm:prSet/>
      <dgm:spPr/>
      <dgm:t>
        <a:bodyPr/>
        <a:lstStyle/>
        <a:p>
          <a:endParaRPr lang="en-US"/>
        </a:p>
      </dgm:t>
    </dgm:pt>
    <dgm:pt modelId="{9C732419-243E-4C6D-8B73-19D181596280}" type="sibTrans" cxnId="{F5C4A559-BAAB-490E-AEB4-E7958653C290}">
      <dgm:prSet/>
      <dgm:spPr/>
      <dgm:t>
        <a:bodyPr/>
        <a:lstStyle/>
        <a:p>
          <a:endParaRPr lang="en-US"/>
        </a:p>
      </dgm:t>
    </dgm:pt>
    <dgm:pt modelId="{94BA59FE-39F2-4343-8CD7-CCF53B39A180}">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b="0" smtClean="0">
              <a:solidFill>
                <a:sysClr val="windowText" lastClr="000000">
                  <a:hueOff val="0"/>
                  <a:satOff val="0"/>
                  <a:lumOff val="0"/>
                  <a:alphaOff val="0"/>
                </a:sysClr>
              </a:solidFill>
              <a:latin typeface="Century Gothic"/>
              <a:ea typeface="+mn-ea"/>
              <a:cs typeface="+mn-cs"/>
            </a:rPr>
            <a:t>April 2014 – November 2014</a:t>
          </a:r>
        </a:p>
        <a:p>
          <a:endParaRPr lang="en-US" sz="1000" b="1" smtClean="0">
            <a:solidFill>
              <a:sysClr val="windowText" lastClr="000000">
                <a:hueOff val="0"/>
                <a:satOff val="0"/>
                <a:lumOff val="0"/>
                <a:alphaOff val="0"/>
              </a:sysClr>
            </a:solidFill>
            <a:latin typeface="Century Gothic"/>
            <a:ea typeface="+mn-ea"/>
            <a:cs typeface="+mn-cs"/>
          </a:endParaRPr>
        </a:p>
        <a:p>
          <a:r>
            <a:rPr lang="en-US" sz="1000" b="1" smtClean="0">
              <a:solidFill>
                <a:sysClr val="windowText" lastClr="000000">
                  <a:hueOff val="0"/>
                  <a:satOff val="0"/>
                  <a:lumOff val="0"/>
                  <a:alphaOff val="0"/>
                </a:sysClr>
              </a:solidFill>
              <a:latin typeface="Century Gothic"/>
              <a:ea typeface="+mn-ea"/>
              <a:cs typeface="+mn-cs"/>
            </a:rPr>
            <a:t>Planning Committee</a:t>
          </a:r>
        </a:p>
        <a:p>
          <a:r>
            <a:rPr lang="en-US" sz="1000" smtClean="0">
              <a:solidFill>
                <a:sysClr val="windowText" lastClr="000000">
                  <a:hueOff val="0"/>
                  <a:satOff val="0"/>
                  <a:lumOff val="0"/>
                  <a:alphaOff val="0"/>
                </a:sysClr>
              </a:solidFill>
              <a:latin typeface="Century Gothic"/>
              <a:ea typeface="+mn-ea"/>
              <a:cs typeface="+mn-cs"/>
            </a:rPr>
            <a:t>Riley County Senior Services Center*</a:t>
          </a:r>
          <a:endParaRPr lang="en-US" sz="1000" dirty="0">
            <a:solidFill>
              <a:sysClr val="windowText" lastClr="000000">
                <a:hueOff val="0"/>
                <a:satOff val="0"/>
                <a:lumOff val="0"/>
                <a:alphaOff val="0"/>
              </a:sysClr>
            </a:solidFill>
            <a:latin typeface="Century Gothic"/>
            <a:ea typeface="+mn-ea"/>
            <a:cs typeface="+mn-cs"/>
          </a:endParaRPr>
        </a:p>
      </dgm:t>
    </dgm:pt>
    <dgm:pt modelId="{A482F069-E864-4E7B-99A3-EC6924FEABA2}" type="parTrans" cxnId="{E29D62C4-405A-4C26-BCDA-20A033D338FF}">
      <dgm:prSet/>
      <dgm:spPr/>
      <dgm:t>
        <a:bodyPr/>
        <a:lstStyle/>
        <a:p>
          <a:endParaRPr lang="en-US"/>
        </a:p>
      </dgm:t>
    </dgm:pt>
    <dgm:pt modelId="{88ED1A66-8CFA-4DE7-9ECE-CD0634D99575}" type="sibTrans" cxnId="{E29D62C4-405A-4C26-BCDA-20A033D338FF}">
      <dgm:prSet/>
      <dgm:spPr/>
      <dgm:t>
        <a:bodyPr/>
        <a:lstStyle/>
        <a:p>
          <a:endParaRPr lang="en-US"/>
        </a:p>
      </dgm:t>
    </dgm:pt>
    <dgm:pt modelId="{7EF1212F-64C2-4D24-B12C-79E8F71E522A}">
      <dgm:prSet phldrT="[Text]" custT="1"/>
      <dgm:spPr>
        <a:xfrm>
          <a:off x="2597666" y="410298"/>
          <a:ext cx="5781875" cy="1216851"/>
        </a:xfrm>
        <a:solidFill>
          <a:srgbClr val="297FD5"/>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ysClr val="window" lastClr="FFFFFF"/>
              </a:solidFill>
              <a:latin typeface="Century Gothic"/>
              <a:ea typeface="+mn-ea"/>
              <a:cs typeface="+mn-cs"/>
            </a:rPr>
            <a:t>Local Public Health Systems Performance</a:t>
          </a:r>
          <a:endParaRPr lang="en-US" sz="1600" b="1" dirty="0">
            <a:solidFill>
              <a:sysClr val="window" lastClr="FFFFFF"/>
            </a:solidFill>
            <a:latin typeface="Century Gothic"/>
            <a:ea typeface="+mn-ea"/>
            <a:cs typeface="+mn-cs"/>
          </a:endParaRPr>
        </a:p>
      </dgm:t>
    </dgm:pt>
    <dgm:pt modelId="{DACAE67F-E400-4D71-B110-9F380BEC0B74}" type="parTrans" cxnId="{0B93EB0D-DD68-4591-8B7B-9C6E32B7A798}">
      <dgm:prSet/>
      <dgm:spPr/>
      <dgm:t>
        <a:bodyPr/>
        <a:lstStyle/>
        <a:p>
          <a:endParaRPr lang="en-US"/>
        </a:p>
      </dgm:t>
    </dgm:pt>
    <dgm:pt modelId="{93626A09-AEFC-44F6-935D-8FF9279A6C01}" type="sibTrans" cxnId="{0B93EB0D-DD68-4591-8B7B-9C6E32B7A798}">
      <dgm:prSet/>
      <dgm:spPr/>
      <dgm:t>
        <a:bodyPr/>
        <a:lstStyle/>
        <a:p>
          <a:endParaRPr lang="en-US"/>
        </a:p>
      </dgm:t>
    </dgm:pt>
    <dgm:pt modelId="{6F543F51-1F1A-4E82-A5D4-098069BA6D02}">
      <dgm:prSet phldrT="[Text]" custT="1"/>
      <dgm:spPr>
        <a:xfrm>
          <a:off x="2597666" y="1348666"/>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November 2013 – August 2014</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Board of Health</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Envisage Consulting, Inc.* </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6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endParaRPr lang="en-US" sz="600" dirty="0">
            <a:solidFill>
              <a:sysClr val="windowText" lastClr="000000">
                <a:hueOff val="0"/>
                <a:satOff val="0"/>
                <a:lumOff val="0"/>
                <a:alphaOff val="0"/>
              </a:sysClr>
            </a:solidFill>
            <a:latin typeface="Century Gothic"/>
            <a:ea typeface="+mn-ea"/>
            <a:cs typeface="+mn-cs"/>
          </a:endParaRPr>
        </a:p>
      </dgm:t>
    </dgm:pt>
    <dgm:pt modelId="{A1C5F276-E043-412C-8AC9-CC8B20869AA3}" type="parTrans" cxnId="{088755AE-36D0-4177-AF5F-2C7648053FE0}">
      <dgm:prSet/>
      <dgm:spPr/>
      <dgm:t>
        <a:bodyPr/>
        <a:lstStyle/>
        <a:p>
          <a:endParaRPr lang="en-US"/>
        </a:p>
      </dgm:t>
    </dgm:pt>
    <dgm:pt modelId="{E212F914-FC20-487B-A7CC-9AF94785060A}" type="sibTrans" cxnId="{088755AE-36D0-4177-AF5F-2C7648053FE0}">
      <dgm:prSet/>
      <dgm:spPr/>
      <dgm:t>
        <a:bodyPr/>
        <a:lstStyle/>
        <a:p>
          <a:endParaRPr lang="en-US"/>
        </a:p>
      </dgm:t>
    </dgm:pt>
    <dgm:pt modelId="{55880368-DA22-48B4-B69A-1BB5DE73779E}">
      <dgm:prSet phldrT="[Text]" custT="1"/>
      <dgm:spPr>
        <a:xfrm>
          <a:off x="5171102" y="815915"/>
          <a:ext cx="3208439" cy="1216851"/>
        </a:xfrm>
        <a:solidFill>
          <a:srgbClr val="4A66AC"/>
        </a:solidFill>
        <a:ln>
          <a:noFill/>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rgbClr val="629DD1">
              <a:hueOff val="0"/>
              <a:satOff val="0"/>
              <a:lumOff val="0"/>
              <a:alphaOff val="0"/>
              <a:tint val="60000"/>
            </a:srgbClr>
          </a:contourClr>
        </a:sp3d>
      </dgm:spPr>
      <dgm:t>
        <a:bodyPr/>
        <a:lstStyle/>
        <a:p>
          <a:r>
            <a:rPr lang="en-US" sz="1600" b="1" dirty="0" smtClean="0">
              <a:solidFill>
                <a:srgbClr val="FFCF1D"/>
              </a:solidFill>
              <a:latin typeface="Century Gothic"/>
              <a:ea typeface="+mn-ea"/>
              <a:cs typeface="+mn-cs"/>
            </a:rPr>
            <a:t>Community Health Improvement Plan</a:t>
          </a:r>
          <a:endParaRPr lang="en-US" sz="1600" b="1" dirty="0">
            <a:solidFill>
              <a:srgbClr val="FFCF1D"/>
            </a:solidFill>
            <a:latin typeface="Century Gothic"/>
            <a:ea typeface="+mn-ea"/>
            <a:cs typeface="+mn-cs"/>
          </a:endParaRPr>
        </a:p>
      </dgm:t>
    </dgm:pt>
    <dgm:pt modelId="{1042EFE7-4822-4512-8E37-BE7B9783C58E}" type="parTrans" cxnId="{3869F0CE-D7AE-4EF6-94F9-018AF41C49E0}">
      <dgm:prSet/>
      <dgm:spPr/>
      <dgm:t>
        <a:bodyPr/>
        <a:lstStyle/>
        <a:p>
          <a:endParaRPr lang="en-US"/>
        </a:p>
      </dgm:t>
    </dgm:pt>
    <dgm:pt modelId="{97C83D36-19DC-4A06-909E-1EECFAB3E15F}" type="sibTrans" cxnId="{3869F0CE-D7AE-4EF6-94F9-018AF41C49E0}">
      <dgm:prSet/>
      <dgm:spPr/>
      <dgm:t>
        <a:bodyPr/>
        <a:lstStyle/>
        <a:p>
          <a:endParaRPr lang="en-US"/>
        </a:p>
      </dgm:t>
    </dgm:pt>
    <dgm:pt modelId="{0B850794-DE9E-44B6-A3BA-C602FB4356A5}">
      <dgm:prSet phldrT="[Text]" custT="1"/>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October 2014 – April 2015</a:t>
          </a:r>
        </a:p>
        <a:p>
          <a:endParaRPr lang="en-US" sz="1000" dirty="0" smtClean="0">
            <a:solidFill>
              <a:sysClr val="windowText" lastClr="000000">
                <a:hueOff val="0"/>
                <a:satOff val="0"/>
                <a:lumOff val="0"/>
                <a:alphaOff val="0"/>
              </a:sysClr>
            </a:solidFill>
            <a:latin typeface="Century Gothic"/>
            <a:ea typeface="+mn-ea"/>
            <a:cs typeface="+mn-cs"/>
          </a:endParaRPr>
        </a:p>
        <a:p>
          <a:r>
            <a:rPr lang="en-US" sz="1000" b="1" dirty="0" smtClean="0">
              <a:solidFill>
                <a:sysClr val="windowText" lastClr="000000">
                  <a:hueOff val="0"/>
                  <a:satOff val="0"/>
                  <a:lumOff val="0"/>
                  <a:alphaOff val="0"/>
                </a:sysClr>
              </a:solidFill>
              <a:latin typeface="Century Gothic"/>
              <a:ea typeface="+mn-ea"/>
              <a:cs typeface="+mn-cs"/>
            </a:rPr>
            <a:t>Planning Committee</a:t>
          </a:r>
        </a:p>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Mercy Regional Health Center</a:t>
          </a:r>
        </a:p>
        <a:p>
          <a:r>
            <a:rPr lang="en-US" sz="1000" dirty="0" smtClean="0">
              <a:solidFill>
                <a:sysClr val="windowText" lastClr="000000">
                  <a:hueOff val="0"/>
                  <a:satOff val="0"/>
                  <a:lumOff val="0"/>
                  <a:alphaOff val="0"/>
                </a:sysClr>
              </a:solidFill>
              <a:latin typeface="Century Gothic"/>
              <a:ea typeface="+mn-ea"/>
              <a:cs typeface="+mn-cs"/>
            </a:rPr>
            <a:t>Riley County Seniors’ Service Center</a:t>
          </a:r>
        </a:p>
        <a:p>
          <a:r>
            <a:rPr lang="en-US" sz="1000" dirty="0" err="1" smtClean="0">
              <a:solidFill>
                <a:sysClr val="windowText" lastClr="000000">
                  <a:hueOff val="0"/>
                  <a:satOff val="0"/>
                  <a:lumOff val="0"/>
                  <a:alphaOff val="0"/>
                </a:sysClr>
              </a:solidFill>
              <a:latin typeface="Century Gothic"/>
              <a:ea typeface="+mn-ea"/>
              <a:cs typeface="+mn-cs"/>
            </a:rPr>
            <a:t>Konza</a:t>
          </a:r>
          <a:r>
            <a:rPr lang="en-US" sz="1000" dirty="0" smtClean="0">
              <a:solidFill>
                <a:sysClr val="windowText" lastClr="000000">
                  <a:hueOff val="0"/>
                  <a:satOff val="0"/>
                  <a:lumOff val="0"/>
                  <a:alphaOff val="0"/>
                </a:sysClr>
              </a:solidFill>
              <a:latin typeface="Century Gothic"/>
              <a:ea typeface="+mn-ea"/>
              <a:cs typeface="+mn-cs"/>
            </a:rPr>
            <a:t> United Way</a:t>
          </a:r>
        </a:p>
        <a:p>
          <a:r>
            <a:rPr lang="en-US" sz="1000" dirty="0" smtClean="0">
              <a:solidFill>
                <a:sysClr val="windowText" lastClr="000000">
                  <a:hueOff val="0"/>
                  <a:satOff val="0"/>
                  <a:lumOff val="0"/>
                  <a:alphaOff val="0"/>
                </a:sysClr>
              </a:solidFill>
              <a:latin typeface="Century Gothic"/>
              <a:ea typeface="+mn-ea"/>
              <a:cs typeface="+mn-cs"/>
            </a:rPr>
            <a:t>First United Methodist Church</a:t>
          </a:r>
        </a:p>
        <a:p>
          <a:r>
            <a:rPr lang="en-US" sz="1000" dirty="0" smtClean="0">
              <a:solidFill>
                <a:sysClr val="windowText" lastClr="000000">
                  <a:hueOff val="0"/>
                  <a:satOff val="0"/>
                  <a:lumOff val="0"/>
                  <a:alphaOff val="0"/>
                </a:sysClr>
              </a:solidFill>
              <a:latin typeface="Century Gothic"/>
              <a:ea typeface="+mn-ea"/>
              <a:cs typeface="+mn-cs"/>
            </a:rPr>
            <a:t>Community Partners</a:t>
          </a:r>
        </a:p>
        <a:p>
          <a:endParaRPr lang="en-US" sz="800" dirty="0" smtClean="0">
            <a:solidFill>
              <a:sysClr val="windowText" lastClr="000000">
                <a:hueOff val="0"/>
                <a:satOff val="0"/>
                <a:lumOff val="0"/>
                <a:alphaOff val="0"/>
              </a:sysClr>
            </a:solidFill>
            <a:latin typeface="Century Gothic"/>
            <a:ea typeface="+mn-ea"/>
            <a:cs typeface="+mn-cs"/>
          </a:endParaRPr>
        </a:p>
        <a:p>
          <a:r>
            <a:rPr lang="en-US" sz="600" dirty="0" smtClean="0">
              <a:solidFill>
                <a:sysClr val="windowText" lastClr="000000">
                  <a:hueOff val="0"/>
                  <a:satOff val="0"/>
                  <a:lumOff val="0"/>
                  <a:alphaOff val="0"/>
                </a:sysClr>
              </a:solidFill>
              <a:latin typeface="Century Gothic"/>
              <a:ea typeface="+mn-ea"/>
              <a:cs typeface="+mn-cs"/>
            </a:rPr>
            <a:t>*Funding approved by the Riley County Board of Health</a:t>
          </a:r>
        </a:p>
        <a:p>
          <a:r>
            <a:rPr lang="en-US" sz="600" dirty="0" smtClean="0">
              <a:solidFill>
                <a:sysClr val="windowText" lastClr="000000">
                  <a:hueOff val="0"/>
                  <a:satOff val="0"/>
                  <a:lumOff val="0"/>
                  <a:alphaOff val="0"/>
                </a:sysClr>
              </a:solidFill>
              <a:latin typeface="Century Gothic"/>
              <a:ea typeface="+mn-ea"/>
              <a:cs typeface="+mn-cs"/>
            </a:rPr>
            <a:t>**Funding for this project provided by a grant from the Kansas Health Institute (Accreditation Readiness Mini-Grant)</a:t>
          </a:r>
          <a:endParaRPr lang="en-US" sz="600" dirty="0">
            <a:solidFill>
              <a:sysClr val="windowText" lastClr="000000">
                <a:hueOff val="0"/>
                <a:satOff val="0"/>
                <a:lumOff val="0"/>
                <a:alphaOff val="0"/>
              </a:sysClr>
            </a:solidFill>
            <a:latin typeface="Century Gothic"/>
            <a:ea typeface="+mn-ea"/>
            <a:cs typeface="+mn-cs"/>
          </a:endParaRPr>
        </a:p>
      </dgm:t>
    </dgm:pt>
    <dgm:pt modelId="{38DB4333-EC31-46D2-9929-C5C22CEFB52E}" type="parTrans" cxnId="{5A0CC795-A9F9-423A-84EF-21D8A20C8086}">
      <dgm:prSet/>
      <dgm:spPr/>
      <dgm:t>
        <a:bodyPr/>
        <a:lstStyle/>
        <a:p>
          <a:endParaRPr lang="en-US"/>
        </a:p>
      </dgm:t>
    </dgm:pt>
    <dgm:pt modelId="{AEFB4807-5C79-4149-9DCA-C04F1285BFC0}" type="sibTrans" cxnId="{5A0CC795-A9F9-423A-84EF-21D8A20C8086}">
      <dgm:prSet/>
      <dgm:spPr/>
      <dgm:t>
        <a:bodyPr/>
        <a:lstStyle/>
        <a:p>
          <a:endParaRPr lang="en-US"/>
        </a:p>
      </dgm:t>
    </dgm:pt>
    <dgm:pt modelId="{03BBB77A-CBF9-4176-BE76-59D9781944CA}">
      <dgm:prSet phldrT="[Text]"/>
      <dgm:spPr>
        <a:xfrm>
          <a:off x="5171102" y="1754283"/>
          <a:ext cx="2573435" cy="2309798"/>
        </a:xfrm>
        <a:solidFill>
          <a:srgbClr val="FFE997"/>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endParaRPr lang="en-US" sz="800" dirty="0">
            <a:solidFill>
              <a:sysClr val="windowText" lastClr="000000">
                <a:hueOff val="0"/>
                <a:satOff val="0"/>
                <a:lumOff val="0"/>
                <a:alphaOff val="0"/>
              </a:sysClr>
            </a:solidFill>
            <a:latin typeface="Century Gothic"/>
            <a:ea typeface="+mn-ea"/>
            <a:cs typeface="+mn-cs"/>
          </a:endParaRPr>
        </a:p>
      </dgm:t>
    </dgm:pt>
    <dgm:pt modelId="{03D1BE01-C47E-4833-ADA3-82B2278CE4D1}" type="parTrans" cxnId="{3C53BB01-ADF0-48EA-B2D4-1811FEC86C17}">
      <dgm:prSet/>
      <dgm:spPr/>
      <dgm:t>
        <a:bodyPr/>
        <a:lstStyle/>
        <a:p>
          <a:endParaRPr lang="en-US"/>
        </a:p>
      </dgm:t>
    </dgm:pt>
    <dgm:pt modelId="{2B496A7C-A281-4631-8A96-8B5669BF1792}" type="sibTrans" cxnId="{3C53BB01-ADF0-48EA-B2D4-1811FEC86C17}">
      <dgm:prSet/>
      <dgm:spPr/>
      <dgm:t>
        <a:bodyPr/>
        <a:lstStyle/>
        <a:p>
          <a:endParaRPr lang="en-US"/>
        </a:p>
      </dgm:t>
    </dgm:pt>
    <dgm:pt modelId="{A2649B68-BEBB-4560-9AE2-CE32565695AE}">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**A project made possible with funding from the Caroline </a:t>
          </a:r>
          <a:r>
            <a:rPr lang="en-US" sz="600" dirty="0" err="1" smtClean="0">
              <a:solidFill>
                <a:sysClr val="windowText" lastClr="000000">
                  <a:hueOff val="0"/>
                  <a:satOff val="0"/>
                  <a:lumOff val="0"/>
                  <a:alphaOff val="0"/>
                </a:sysClr>
              </a:solidFill>
              <a:latin typeface="Century Gothic"/>
              <a:ea typeface="+mn-ea"/>
              <a:cs typeface="+mn-cs"/>
            </a:rPr>
            <a:t>Peine</a:t>
          </a:r>
          <a:r>
            <a:rPr lang="en-US" sz="600" dirty="0" smtClean="0">
              <a:solidFill>
                <a:sysClr val="windowText" lastClr="000000">
                  <a:hueOff val="0"/>
                  <a:satOff val="0"/>
                  <a:lumOff val="0"/>
                  <a:alphaOff val="0"/>
                </a:sysClr>
              </a:solidFill>
              <a:latin typeface="Century Gothic"/>
              <a:ea typeface="+mn-ea"/>
              <a:cs typeface="+mn-cs"/>
            </a:rPr>
            <a:t> Foundation Charitable Foundation (Manhattan Fund) and the above.</a:t>
          </a:r>
        </a:p>
      </dgm:t>
    </dgm:pt>
    <dgm:pt modelId="{AE7618EC-6412-4CA8-98C8-4B02D330A77A}" type="sibTrans" cxnId="{12653269-10B2-45C2-BD1E-D6441AFA2FE4}">
      <dgm:prSet/>
      <dgm:spPr/>
      <dgm:t>
        <a:bodyPr/>
        <a:lstStyle/>
        <a:p>
          <a:endParaRPr lang="en-US"/>
        </a:p>
      </dgm:t>
    </dgm:pt>
    <dgm:pt modelId="{9AAFC52E-276C-4869-AF97-F916DA0CB059}" type="parTrans" cxnId="{12653269-10B2-45C2-BD1E-D6441AFA2FE4}">
      <dgm:prSet/>
      <dgm:spPr/>
      <dgm:t>
        <a:bodyPr/>
        <a:lstStyle/>
        <a:p>
          <a:endParaRPr lang="en-US"/>
        </a:p>
      </dgm:t>
    </dgm:pt>
    <dgm:pt modelId="{EAF47B46-94AD-4084-84C7-B5548DBF3EBF}">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600" dirty="0" smtClean="0">
              <a:solidFill>
                <a:sysClr val="windowText" lastClr="000000">
                  <a:hueOff val="0"/>
                  <a:satOff val="0"/>
                  <a:lumOff val="0"/>
                  <a:alphaOff val="0"/>
                </a:sysClr>
              </a:solidFill>
              <a:latin typeface="Century Gothic"/>
              <a:ea typeface="+mn-ea"/>
              <a:cs typeface="+mn-cs"/>
            </a:rPr>
            <a:t>*Coordinated by RCSSC in cooperation with the Center for Community Support &amp; Research, Wichita State University.</a:t>
          </a:r>
          <a:endParaRPr lang="en-US" sz="800" dirty="0" smtClean="0">
            <a:solidFill>
              <a:sysClr val="windowText" lastClr="000000">
                <a:hueOff val="0"/>
                <a:satOff val="0"/>
                <a:lumOff val="0"/>
                <a:alphaOff val="0"/>
              </a:sysClr>
            </a:solidFill>
            <a:latin typeface="Century Gothic"/>
            <a:ea typeface="+mn-ea"/>
            <a:cs typeface="+mn-cs"/>
          </a:endParaRPr>
        </a:p>
      </dgm:t>
    </dgm:pt>
    <dgm:pt modelId="{E0ABE84F-CB01-4A8C-908E-249060630864}" type="sibTrans" cxnId="{3900E67B-EC5A-4B68-9E53-0496E0E51E28}">
      <dgm:prSet/>
      <dgm:spPr/>
      <dgm:t>
        <a:bodyPr/>
        <a:lstStyle/>
        <a:p>
          <a:endParaRPr lang="en-US"/>
        </a:p>
      </dgm:t>
    </dgm:pt>
    <dgm:pt modelId="{84749DB4-9008-4246-BD90-B68817B7676F}" type="parTrans" cxnId="{3900E67B-EC5A-4B68-9E53-0496E0E51E28}">
      <dgm:prSet/>
      <dgm:spPr/>
      <dgm:t>
        <a:bodyPr/>
        <a:lstStyle/>
        <a:p>
          <a:endParaRPr lang="en-US"/>
        </a:p>
      </dgm:t>
    </dgm:pt>
    <dgm:pt modelId="{511F940B-2D48-49D0-9E09-792A18924C71}">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Health Department</a:t>
          </a:r>
        </a:p>
        <a:p>
          <a:r>
            <a:rPr lang="en-US" sz="1000" dirty="0" smtClean="0">
              <a:solidFill>
                <a:sysClr val="windowText" lastClr="000000">
                  <a:hueOff val="0"/>
                  <a:satOff val="0"/>
                  <a:lumOff val="0"/>
                  <a:alphaOff val="0"/>
                </a:sysClr>
              </a:solidFill>
              <a:latin typeface="Century Gothic"/>
              <a:ea typeface="+mn-ea"/>
              <a:cs typeface="+mn-cs"/>
            </a:rPr>
            <a:t>United Way of Riley County**</a:t>
          </a:r>
        </a:p>
        <a:p>
          <a:r>
            <a:rPr lang="en-US" sz="1000" dirty="0" smtClean="0">
              <a:solidFill>
                <a:sysClr val="windowText" lastClr="000000">
                  <a:hueOff val="0"/>
                  <a:satOff val="0"/>
                  <a:lumOff val="0"/>
                  <a:alphaOff val="0"/>
                </a:sysClr>
              </a:solidFill>
              <a:latin typeface="Century Gothic"/>
              <a:ea typeface="+mn-ea"/>
              <a:cs typeface="+mn-cs"/>
            </a:rPr>
            <a:t>And more than 50 community partners</a:t>
          </a:r>
        </a:p>
      </dgm:t>
    </dgm:pt>
    <dgm:pt modelId="{E9073DC6-FDA8-4363-8AE1-E11C19BBC7ED}" type="sibTrans" cxnId="{7FB48390-5063-48D3-88DF-F1DB67BCC3F4}">
      <dgm:prSet/>
      <dgm:spPr/>
      <dgm:t>
        <a:bodyPr/>
        <a:lstStyle/>
        <a:p>
          <a:endParaRPr lang="en-US"/>
        </a:p>
      </dgm:t>
    </dgm:pt>
    <dgm:pt modelId="{51B7C955-1A5E-4041-9FF3-DE4A4DA66BCA}" type="parTrans" cxnId="{7FB48390-5063-48D3-88DF-F1DB67BCC3F4}">
      <dgm:prSet/>
      <dgm:spPr/>
      <dgm:t>
        <a:bodyPr/>
        <a:lstStyle/>
        <a:p>
          <a:endParaRPr lang="en-US"/>
        </a:p>
      </dgm:t>
    </dgm:pt>
    <dgm:pt modelId="{11FF40C8-AAC1-44FF-B6AD-85C03D6B7BDA}">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Riley County Council on Aging**</a:t>
          </a:r>
          <a:endParaRPr lang="en-US" sz="1000" dirty="0">
            <a:solidFill>
              <a:sysClr val="windowText" lastClr="000000">
                <a:hueOff val="0"/>
                <a:satOff val="0"/>
                <a:lumOff val="0"/>
                <a:alphaOff val="0"/>
              </a:sysClr>
            </a:solidFill>
            <a:latin typeface="Century Gothic"/>
            <a:ea typeface="+mn-ea"/>
            <a:cs typeface="+mn-cs"/>
          </a:endParaRPr>
        </a:p>
      </dgm:t>
    </dgm:pt>
    <dgm:pt modelId="{8F893FEA-B255-4105-BFFA-322CE228E460}" type="sibTrans" cxnId="{17C4EC25-0682-4654-858C-D1183203C849}">
      <dgm:prSet/>
      <dgm:spPr/>
      <dgm:t>
        <a:bodyPr/>
        <a:lstStyle/>
        <a:p>
          <a:endParaRPr lang="en-US"/>
        </a:p>
      </dgm:t>
    </dgm:pt>
    <dgm:pt modelId="{2A59C0F5-7DF1-4CE3-B9B6-96E411BCCA31}" type="parTrans" cxnId="{17C4EC25-0682-4654-858C-D1183203C849}">
      <dgm:prSet/>
      <dgm:spPr/>
      <dgm:t>
        <a:bodyPr/>
        <a:lstStyle/>
        <a:p>
          <a:endParaRPr lang="en-US"/>
        </a:p>
      </dgm:t>
    </dgm:pt>
    <dgm:pt modelId="{929DDBEC-D2F6-46E1-AFFE-C6A43A7960F6}">
      <dgm:prSet phldrT="[Text]" custT="1"/>
      <dgm:spPr>
        <a:xfrm>
          <a:off x="24230" y="943049"/>
          <a:ext cx="2573435" cy="2344104"/>
        </a:xfrm>
        <a:solidFill>
          <a:sysClr val="window" lastClr="FFFFFF">
            <a:hueOff val="0"/>
            <a:satOff val="0"/>
            <a:lumOff val="0"/>
            <a:alphaOff val="0"/>
          </a:sysClr>
        </a:solidFill>
        <a:ln w="12700" cap="flat" cmpd="sng" algn="ctr">
          <a:solidFill>
            <a:srgbClr val="629DD1">
              <a:hueOff val="0"/>
              <a:satOff val="0"/>
              <a:lumOff val="0"/>
              <a:alphaOff val="0"/>
            </a:srgbClr>
          </a:solidFill>
          <a:prstDash val="solid"/>
        </a:ln>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ysClr val="window" lastClr="FFFFFF">
              <a:hueOff val="0"/>
              <a:satOff val="0"/>
              <a:lumOff val="0"/>
              <a:alphaOff val="0"/>
              <a:tint val="60000"/>
            </a:sysClr>
          </a:contourClr>
        </a:sp3d>
      </dgm:spPr>
      <dgm:t>
        <a:bodyPr/>
        <a:lstStyle/>
        <a:p>
          <a:r>
            <a:rPr lang="en-US" sz="1000" dirty="0" smtClean="0">
              <a:solidFill>
                <a:sysClr val="windowText" lastClr="000000">
                  <a:hueOff val="0"/>
                  <a:satOff val="0"/>
                  <a:lumOff val="0"/>
                  <a:alphaOff val="0"/>
                </a:sysClr>
              </a:solidFill>
              <a:latin typeface="Century Gothic"/>
              <a:ea typeface="+mn-ea"/>
              <a:cs typeface="+mn-cs"/>
            </a:rPr>
            <a:t>Mercy Regional Health Center**</a:t>
          </a:r>
          <a:endParaRPr lang="en-US" sz="1000" dirty="0">
            <a:solidFill>
              <a:sysClr val="windowText" lastClr="000000">
                <a:hueOff val="0"/>
                <a:satOff val="0"/>
                <a:lumOff val="0"/>
                <a:alphaOff val="0"/>
              </a:sysClr>
            </a:solidFill>
            <a:latin typeface="Century Gothic"/>
            <a:ea typeface="+mn-ea"/>
            <a:cs typeface="+mn-cs"/>
          </a:endParaRPr>
        </a:p>
      </dgm:t>
    </dgm:pt>
    <dgm:pt modelId="{A9175E70-8F8D-419F-9852-43733BF3D65A}" type="sibTrans" cxnId="{214784CD-4030-47B9-8E67-2ED9E503CA68}">
      <dgm:prSet/>
      <dgm:spPr/>
      <dgm:t>
        <a:bodyPr/>
        <a:lstStyle/>
        <a:p>
          <a:endParaRPr lang="en-US"/>
        </a:p>
      </dgm:t>
    </dgm:pt>
    <dgm:pt modelId="{5021A1E1-49F7-4C41-846E-42891999B7DE}" type="parTrans" cxnId="{214784CD-4030-47B9-8E67-2ED9E503CA68}">
      <dgm:prSet/>
      <dgm:spPr/>
      <dgm:t>
        <a:bodyPr/>
        <a:lstStyle/>
        <a:p>
          <a:endParaRPr lang="en-US"/>
        </a:p>
      </dgm:t>
    </dgm:pt>
    <dgm:pt modelId="{67042967-4F42-4774-AB24-B663ED5CC89F}" type="pres">
      <dgm:prSet presAssocID="{67A0CEFF-EC17-41A6-A735-39532E24E07D}" presName="Name0" presStyleCnt="0">
        <dgm:presLayoutVars>
          <dgm:chMax val="5"/>
          <dgm:chPref val="5"/>
          <dgm:dir/>
          <dgm:animLvl val="lvl"/>
        </dgm:presLayoutVars>
      </dgm:prSet>
      <dgm:spPr/>
      <dgm:t>
        <a:bodyPr/>
        <a:lstStyle/>
        <a:p>
          <a:endParaRPr lang="en-US"/>
        </a:p>
      </dgm:t>
    </dgm:pt>
    <dgm:pt modelId="{52214B99-8F53-4A0C-A0B8-B375030FA7A3}" type="pres">
      <dgm:prSet presAssocID="{D5C9F940-6DE8-4B8B-8C23-756C9480E641}" presName="parentText1" presStyleLbl="node1" presStyleIdx="0" presStyleCnt="3" custLinFactNeighborX="-290" custLinFactNeighborY="-7357">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2646B17D-AA84-417A-8F7D-3FB7AAE269F0}" type="pres">
      <dgm:prSet presAssocID="{D5C9F940-6DE8-4B8B-8C23-756C9480E641}" presName="childText1" presStyleLbl="solidAlignAcc1" presStyleIdx="0" presStyleCnt="3" custLinFactNeighborX="-942" custLinFactNeighborY="-5421">
        <dgm:presLayoutVars>
          <dgm:chMax val="0"/>
          <dgm:chPref val="0"/>
          <dgm:bulletEnabled val="1"/>
        </dgm:presLayoutVars>
      </dgm:prSet>
      <dgm:spPr>
        <a:prstGeom prst="rect">
          <a:avLst/>
        </a:prstGeom>
      </dgm:spPr>
      <dgm:t>
        <a:bodyPr/>
        <a:lstStyle/>
        <a:p>
          <a:endParaRPr lang="en-US"/>
        </a:p>
      </dgm:t>
    </dgm:pt>
    <dgm:pt modelId="{BE45EA9F-C47A-4834-BB4E-A1922151A596}" type="pres">
      <dgm:prSet presAssocID="{7EF1212F-64C2-4D24-B12C-79E8F71E522A}"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F7AD7D1-BEED-41C2-946B-93B229B8CCFE}" type="pres">
      <dgm:prSet presAssocID="{7EF1212F-64C2-4D24-B12C-79E8F71E522A}" presName="childText2" presStyleLbl="solidAlignAcc1" presStyleIdx="1" presStyleCnt="3">
        <dgm:presLayoutVars>
          <dgm:chMax val="0"/>
          <dgm:chPref val="0"/>
          <dgm:bulletEnabled val="1"/>
        </dgm:presLayoutVars>
      </dgm:prSet>
      <dgm:spPr>
        <a:prstGeom prst="rect">
          <a:avLst/>
        </a:prstGeom>
      </dgm:spPr>
      <dgm:t>
        <a:bodyPr/>
        <a:lstStyle/>
        <a:p>
          <a:endParaRPr lang="en-US"/>
        </a:p>
      </dgm:t>
    </dgm:pt>
    <dgm:pt modelId="{410FBE2D-4D69-4664-8ECB-EE7FA318CD40}" type="pres">
      <dgm:prSet presAssocID="{55880368-DA22-48B4-B69A-1BB5DE73779E}" presName="parentText3" presStyleLbl="node1" presStyleIdx="2" presStyleCnt="3" custLinFactNeighborX="268" custLinFactNeighborY="12343">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5559E720-039E-41ED-AA8E-5521AC902E4A}" type="pres">
      <dgm:prSet presAssocID="{55880368-DA22-48B4-B69A-1BB5DE73779E}" presName="childText3" presStyleLbl="solidAlignAcc1" presStyleIdx="2" presStyleCnt="3" custLinFactNeighborX="334" custLinFactNeighborY="4877">
        <dgm:presLayoutVars>
          <dgm:chMax val="0"/>
          <dgm:chPref val="0"/>
          <dgm:bulletEnabled val="1"/>
        </dgm:presLayoutVars>
      </dgm:prSet>
      <dgm:spPr>
        <a:prstGeom prst="rect">
          <a:avLst/>
        </a:prstGeom>
      </dgm:spPr>
      <dgm:t>
        <a:bodyPr/>
        <a:lstStyle/>
        <a:p>
          <a:endParaRPr lang="en-US"/>
        </a:p>
      </dgm:t>
    </dgm:pt>
  </dgm:ptLst>
  <dgm:cxnLst>
    <dgm:cxn modelId="{0B93EB0D-DD68-4591-8B7B-9C6E32B7A798}" srcId="{67A0CEFF-EC17-41A6-A735-39532E24E07D}" destId="{7EF1212F-64C2-4D24-B12C-79E8F71E522A}" srcOrd="1" destOrd="0" parTransId="{DACAE67F-E400-4D71-B110-9F380BEC0B74}" sibTransId="{93626A09-AEFC-44F6-935D-8FF9279A6C01}"/>
    <dgm:cxn modelId="{F5C4A559-BAAB-490E-AEB4-E7958653C290}" srcId="{67A0CEFF-EC17-41A6-A735-39532E24E07D}" destId="{D5C9F940-6DE8-4B8B-8C23-756C9480E641}" srcOrd="0" destOrd="0" parTransId="{2A2EA26C-BE3F-447E-BF6F-D161F48FBD36}" sibTransId="{9C732419-243E-4C6D-8B73-19D181596280}"/>
    <dgm:cxn modelId="{EF789711-63E9-4CE8-BE98-19B03F2C081C}" type="presOf" srcId="{0B850794-DE9E-44B6-A3BA-C602FB4356A5}" destId="{5559E720-039E-41ED-AA8E-5521AC902E4A}" srcOrd="0" destOrd="0" presId="urn:microsoft.com/office/officeart/2009/3/layout/IncreasingArrowsProcess"/>
    <dgm:cxn modelId="{214784CD-4030-47B9-8E67-2ED9E503CA68}" srcId="{D5C9F940-6DE8-4B8B-8C23-756C9480E641}" destId="{929DDBEC-D2F6-46E1-AFFE-C6A43A7960F6}" srcOrd="1" destOrd="0" parTransId="{5021A1E1-49F7-4C41-846E-42891999B7DE}" sibTransId="{A9175E70-8F8D-419F-9852-43733BF3D65A}"/>
    <dgm:cxn modelId="{23B81872-35A7-4040-9BC1-ADDBE0F2F093}" type="presOf" srcId="{A2649B68-BEBB-4560-9AE2-CE32565695AE}" destId="{2646B17D-AA84-417A-8F7D-3FB7AAE269F0}" srcOrd="0" destOrd="5" presId="urn:microsoft.com/office/officeart/2009/3/layout/IncreasingArrowsProcess"/>
    <dgm:cxn modelId="{088755AE-36D0-4177-AF5F-2C7648053FE0}" srcId="{7EF1212F-64C2-4D24-B12C-79E8F71E522A}" destId="{6F543F51-1F1A-4E82-A5D4-098069BA6D02}" srcOrd="0" destOrd="0" parTransId="{A1C5F276-E043-412C-8AC9-CC8B20869AA3}" sibTransId="{E212F914-FC20-487B-A7CC-9AF94785060A}"/>
    <dgm:cxn modelId="{B6860F8C-5F74-42EE-AD08-705FE4990E94}" type="presOf" srcId="{55880368-DA22-48B4-B69A-1BB5DE73779E}" destId="{410FBE2D-4D69-4664-8ECB-EE7FA318CD40}" srcOrd="0" destOrd="0" presId="urn:microsoft.com/office/officeart/2009/3/layout/IncreasingArrowsProcess"/>
    <dgm:cxn modelId="{12653269-10B2-45C2-BD1E-D6441AFA2FE4}" srcId="{D5C9F940-6DE8-4B8B-8C23-756C9480E641}" destId="{A2649B68-BEBB-4560-9AE2-CE32565695AE}" srcOrd="5" destOrd="0" parTransId="{9AAFC52E-276C-4869-AF97-F916DA0CB059}" sibTransId="{AE7618EC-6412-4CA8-98C8-4B02D330A77A}"/>
    <dgm:cxn modelId="{7FB48390-5063-48D3-88DF-F1DB67BCC3F4}" srcId="{D5C9F940-6DE8-4B8B-8C23-756C9480E641}" destId="{511F940B-2D48-49D0-9E09-792A18924C71}" srcOrd="3" destOrd="0" parTransId="{51B7C955-1A5E-4041-9FF3-DE4A4DA66BCA}" sibTransId="{E9073DC6-FDA8-4363-8AE1-E11C19BBC7ED}"/>
    <dgm:cxn modelId="{A22DC0E4-B1C3-4AB6-905F-EC04FD1FD44C}" type="presOf" srcId="{67A0CEFF-EC17-41A6-A735-39532E24E07D}" destId="{67042967-4F42-4774-AB24-B663ED5CC89F}" srcOrd="0" destOrd="0" presId="urn:microsoft.com/office/officeart/2009/3/layout/IncreasingArrowsProcess"/>
    <dgm:cxn modelId="{E29D62C4-405A-4C26-BCDA-20A033D338FF}" srcId="{D5C9F940-6DE8-4B8B-8C23-756C9480E641}" destId="{94BA59FE-39F2-4343-8CD7-CCF53B39A180}" srcOrd="0" destOrd="0" parTransId="{A482F069-E864-4E7B-99A3-EC6924FEABA2}" sibTransId="{88ED1A66-8CFA-4DE7-9ECE-CD0634D99575}"/>
    <dgm:cxn modelId="{F0B558EB-1C1B-4355-864B-DE8942F2AD05}" type="presOf" srcId="{6F543F51-1F1A-4E82-A5D4-098069BA6D02}" destId="{7F7AD7D1-BEED-41C2-946B-93B229B8CCFE}" srcOrd="0" destOrd="0" presId="urn:microsoft.com/office/officeart/2009/3/layout/IncreasingArrowsProcess"/>
    <dgm:cxn modelId="{3900E67B-EC5A-4B68-9E53-0496E0E51E28}" srcId="{D5C9F940-6DE8-4B8B-8C23-756C9480E641}" destId="{EAF47B46-94AD-4084-84C7-B5548DBF3EBF}" srcOrd="4" destOrd="0" parTransId="{84749DB4-9008-4246-BD90-B68817B7676F}" sibTransId="{E0ABE84F-CB01-4A8C-908E-249060630864}"/>
    <dgm:cxn modelId="{C6673538-A767-44A3-8911-6F0C39A3A190}" type="presOf" srcId="{929DDBEC-D2F6-46E1-AFFE-C6A43A7960F6}" destId="{2646B17D-AA84-417A-8F7D-3FB7AAE269F0}" srcOrd="0" destOrd="1" presId="urn:microsoft.com/office/officeart/2009/3/layout/IncreasingArrowsProcess"/>
    <dgm:cxn modelId="{5A0CC795-A9F9-423A-84EF-21D8A20C8086}" srcId="{55880368-DA22-48B4-B69A-1BB5DE73779E}" destId="{0B850794-DE9E-44B6-A3BA-C602FB4356A5}" srcOrd="0" destOrd="0" parTransId="{38DB4333-EC31-46D2-9929-C5C22CEFB52E}" sibTransId="{AEFB4807-5C79-4149-9DCA-C04F1285BFC0}"/>
    <dgm:cxn modelId="{0420C497-9A22-4D8E-9885-88F579AEB008}" type="presOf" srcId="{EAF47B46-94AD-4084-84C7-B5548DBF3EBF}" destId="{2646B17D-AA84-417A-8F7D-3FB7AAE269F0}" srcOrd="0" destOrd="4" presId="urn:microsoft.com/office/officeart/2009/3/layout/IncreasingArrowsProcess"/>
    <dgm:cxn modelId="{9BE3C542-9E2D-415E-A7D0-F5E4CB055333}" type="presOf" srcId="{7EF1212F-64C2-4D24-B12C-79E8F71E522A}" destId="{BE45EA9F-C47A-4834-BB4E-A1922151A596}" srcOrd="0" destOrd="0" presId="urn:microsoft.com/office/officeart/2009/3/layout/IncreasingArrowsProcess"/>
    <dgm:cxn modelId="{3FCDCAA1-5E25-4FB1-A7E2-42C59E6B791C}" type="presOf" srcId="{D5C9F940-6DE8-4B8B-8C23-756C9480E641}" destId="{52214B99-8F53-4A0C-A0B8-B375030FA7A3}" srcOrd="0" destOrd="0" presId="urn:microsoft.com/office/officeart/2009/3/layout/IncreasingArrowsProcess"/>
    <dgm:cxn modelId="{AE5034AF-48E0-4B82-8520-CB051D3F35BC}" type="presOf" srcId="{11FF40C8-AAC1-44FF-B6AD-85C03D6B7BDA}" destId="{2646B17D-AA84-417A-8F7D-3FB7AAE269F0}" srcOrd="0" destOrd="2" presId="urn:microsoft.com/office/officeart/2009/3/layout/IncreasingArrowsProcess"/>
    <dgm:cxn modelId="{A9E96CC3-1049-4DD5-B315-60E6DB8BB20E}" type="presOf" srcId="{511F940B-2D48-49D0-9E09-792A18924C71}" destId="{2646B17D-AA84-417A-8F7D-3FB7AAE269F0}" srcOrd="0" destOrd="3" presId="urn:microsoft.com/office/officeart/2009/3/layout/IncreasingArrowsProcess"/>
    <dgm:cxn modelId="{F21018C0-19E4-4CDF-BAAF-FF09C8933286}" type="presOf" srcId="{94BA59FE-39F2-4343-8CD7-CCF53B39A180}" destId="{2646B17D-AA84-417A-8F7D-3FB7AAE269F0}" srcOrd="0" destOrd="0" presId="urn:microsoft.com/office/officeart/2009/3/layout/IncreasingArrowsProcess"/>
    <dgm:cxn modelId="{17C4EC25-0682-4654-858C-D1183203C849}" srcId="{D5C9F940-6DE8-4B8B-8C23-756C9480E641}" destId="{11FF40C8-AAC1-44FF-B6AD-85C03D6B7BDA}" srcOrd="2" destOrd="0" parTransId="{2A59C0F5-7DF1-4CE3-B9B6-96E411BCCA31}" sibTransId="{8F893FEA-B255-4105-BFFA-322CE228E460}"/>
    <dgm:cxn modelId="{3C53BB01-ADF0-48EA-B2D4-1811FEC86C17}" srcId="{55880368-DA22-48B4-B69A-1BB5DE73779E}" destId="{03BBB77A-CBF9-4176-BE76-59D9781944CA}" srcOrd="1" destOrd="0" parTransId="{03D1BE01-C47E-4833-ADA3-82B2278CE4D1}" sibTransId="{2B496A7C-A281-4631-8A96-8B5669BF1792}"/>
    <dgm:cxn modelId="{3869F0CE-D7AE-4EF6-94F9-018AF41C49E0}" srcId="{67A0CEFF-EC17-41A6-A735-39532E24E07D}" destId="{55880368-DA22-48B4-B69A-1BB5DE73779E}" srcOrd="2" destOrd="0" parTransId="{1042EFE7-4822-4512-8E37-BE7B9783C58E}" sibTransId="{97C83D36-19DC-4A06-909E-1EECFAB3E15F}"/>
    <dgm:cxn modelId="{9F9A2279-FC9F-4297-AFCF-298A6C60462D}" type="presOf" srcId="{03BBB77A-CBF9-4176-BE76-59D9781944CA}" destId="{5559E720-039E-41ED-AA8E-5521AC902E4A}" srcOrd="0" destOrd="1" presId="urn:microsoft.com/office/officeart/2009/3/layout/IncreasingArrowsProcess"/>
    <dgm:cxn modelId="{367ACA93-EA4B-4DC0-8B58-1050514DC639}" type="presParOf" srcId="{67042967-4F42-4774-AB24-B663ED5CC89F}" destId="{52214B99-8F53-4A0C-A0B8-B375030FA7A3}" srcOrd="0" destOrd="0" presId="urn:microsoft.com/office/officeart/2009/3/layout/IncreasingArrowsProcess"/>
    <dgm:cxn modelId="{74138727-8E98-4F0F-B812-3A094F0FF56E}" type="presParOf" srcId="{67042967-4F42-4774-AB24-B663ED5CC89F}" destId="{2646B17D-AA84-417A-8F7D-3FB7AAE269F0}" srcOrd="1" destOrd="0" presId="urn:microsoft.com/office/officeart/2009/3/layout/IncreasingArrowsProcess"/>
    <dgm:cxn modelId="{31F96E2B-6D06-49B8-B462-78AE0D19544D}" type="presParOf" srcId="{67042967-4F42-4774-AB24-B663ED5CC89F}" destId="{BE45EA9F-C47A-4834-BB4E-A1922151A596}" srcOrd="2" destOrd="0" presId="urn:microsoft.com/office/officeart/2009/3/layout/IncreasingArrowsProcess"/>
    <dgm:cxn modelId="{0C5536D4-71BF-40BB-A7E5-734D8F8CB16E}" type="presParOf" srcId="{67042967-4F42-4774-AB24-B663ED5CC89F}" destId="{7F7AD7D1-BEED-41C2-946B-93B229B8CCFE}" srcOrd="3" destOrd="0" presId="urn:microsoft.com/office/officeart/2009/3/layout/IncreasingArrowsProcess"/>
    <dgm:cxn modelId="{6BC2A5D4-859A-4E91-AAAA-9AB4C1EAC80A}" type="presParOf" srcId="{67042967-4F42-4774-AB24-B663ED5CC89F}" destId="{410FBE2D-4D69-4664-8ECB-EE7FA318CD40}" srcOrd="4" destOrd="0" presId="urn:microsoft.com/office/officeart/2009/3/layout/IncreasingArrowsProcess"/>
    <dgm:cxn modelId="{DC02E281-4B9E-4169-852A-4DEFEF701DD1}" type="presParOf" srcId="{67042967-4F42-4774-AB24-B663ED5CC89F}" destId="{5559E720-039E-41ED-AA8E-5521AC902E4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0.7563</cdr:x>
      <cdr:y>0.96512</cdr:y>
    </cdr:from>
    <cdr:to>
      <cdr:x>1</cdr:x>
      <cdr:y>1</cdr:y>
    </cdr:to>
    <cdr:sp macro="" textlink="">
      <cdr:nvSpPr>
        <cdr:cNvPr id="2" name="TextBox 1"/>
        <cdr:cNvSpPr txBox="1"/>
      </cdr:nvSpPr>
      <cdr:spPr>
        <a:xfrm xmlns:a="http://schemas.openxmlformats.org/drawingml/2006/main">
          <a:off x="6858000" y="6324600"/>
          <a:ext cx="22098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smtClean="0">
              <a:solidFill>
                <a:schemeClr val="bg1">
                  <a:lumMod val="50000"/>
                </a:schemeClr>
              </a:solidFill>
            </a:rPr>
            <a:t>* 2009 – 2013 ACS Census Estimates</a:t>
          </a:r>
          <a:endParaRPr lang="en-US" sz="1100" i="1" dirty="0">
            <a:solidFill>
              <a:schemeClr val="bg1">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C6B138-535C-4CE8-B06B-FD23AA6D68E5}" type="datetimeFigureOut">
              <a:rPr lang="en-US" smtClean="0"/>
              <a:t>6/18/2015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094ADA-E855-43F3-A3CF-3B9E2A35F657}" type="slidenum">
              <a:rPr lang="en-US" smtClean="0"/>
              <a:t>‹#›</a:t>
            </a:fld>
            <a:endParaRPr lang="en-US"/>
          </a:p>
        </p:txBody>
      </p:sp>
    </p:spTree>
    <p:extLst>
      <p:ext uri="{BB962C8B-B14F-4D97-AF65-F5344CB8AC3E}">
        <p14:creationId xmlns:p14="http://schemas.microsoft.com/office/powerpoint/2010/main" val="177012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47E72A-D913-4DC2-9E0A-E520CE8FCC86}" type="datetimeFigureOut">
              <a:rPr lang="en-US" smtClean="0"/>
              <a:pPr/>
              <a:t>6/18/2015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D78FC6-CE17-4259-A63C-DDFC12E048FC}" type="slidenum">
              <a:rPr lang="en-US" smtClean="0"/>
              <a:pPr/>
              <a:t>‹#›</a:t>
            </a:fld>
            <a:endParaRPr lang="en-US"/>
          </a:p>
        </p:txBody>
      </p:sp>
    </p:spTree>
    <p:extLst>
      <p:ext uri="{BB962C8B-B14F-4D97-AF65-F5344CB8AC3E}">
        <p14:creationId xmlns:p14="http://schemas.microsoft.com/office/powerpoint/2010/main" val="73853291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56273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387916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421090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person – about $12,000</a:t>
            </a:r>
          </a:p>
          <a:p>
            <a:r>
              <a:rPr lang="en-US" dirty="0" smtClean="0"/>
              <a:t>2 people – about $16,000</a:t>
            </a:r>
          </a:p>
          <a:p>
            <a:r>
              <a:rPr lang="en-US" dirty="0" smtClean="0"/>
              <a:t>Family of 4 with 2 adults and 2 children &lt; 18 – about</a:t>
            </a:r>
            <a:r>
              <a:rPr lang="en-US" baseline="0" dirty="0" smtClean="0"/>
              <a:t> $24,000</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183883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1230025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204881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76</a:t>
            </a:fld>
            <a:endParaRPr lang="en-US"/>
          </a:p>
        </p:txBody>
      </p:sp>
    </p:spTree>
    <p:extLst>
      <p:ext uri="{BB962C8B-B14F-4D97-AF65-F5344CB8AC3E}">
        <p14:creationId xmlns:p14="http://schemas.microsoft.com/office/powerpoint/2010/main" val="420792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78</a:t>
            </a:fld>
            <a:endParaRPr lang="en-US"/>
          </a:p>
        </p:txBody>
      </p:sp>
    </p:spTree>
    <p:extLst>
      <p:ext uri="{BB962C8B-B14F-4D97-AF65-F5344CB8AC3E}">
        <p14:creationId xmlns:p14="http://schemas.microsoft.com/office/powerpoint/2010/main" val="2851014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79</a:t>
            </a:fld>
            <a:endParaRPr lang="en-US"/>
          </a:p>
        </p:txBody>
      </p:sp>
    </p:spTree>
    <p:extLst>
      <p:ext uri="{BB962C8B-B14F-4D97-AF65-F5344CB8AC3E}">
        <p14:creationId xmlns:p14="http://schemas.microsoft.com/office/powerpoint/2010/main" val="224114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2928" indent="-222928">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61532" indent="-292897" eaLnBrk="0" hangingPunct="0">
              <a:defRPr>
                <a:solidFill>
                  <a:schemeClr val="tx1"/>
                </a:solidFill>
                <a:latin typeface="Calibri" charset="0"/>
                <a:ea typeface="Arial" charset="0"/>
                <a:cs typeface="Arial" charset="0"/>
              </a:defRPr>
            </a:lvl2pPr>
            <a:lvl3pPr marL="1171589" indent="-234318" eaLnBrk="0" hangingPunct="0">
              <a:defRPr>
                <a:solidFill>
                  <a:schemeClr val="tx1"/>
                </a:solidFill>
                <a:latin typeface="Calibri" charset="0"/>
                <a:ea typeface="Arial" charset="0"/>
                <a:cs typeface="Arial" charset="0"/>
              </a:defRPr>
            </a:lvl3pPr>
            <a:lvl4pPr marL="1640224" indent="-234318" eaLnBrk="0" hangingPunct="0">
              <a:defRPr>
                <a:solidFill>
                  <a:schemeClr val="tx1"/>
                </a:solidFill>
                <a:latin typeface="Calibri" charset="0"/>
                <a:ea typeface="Arial" charset="0"/>
                <a:cs typeface="Arial" charset="0"/>
              </a:defRPr>
            </a:lvl4pPr>
            <a:lvl5pPr marL="2108860" indent="-234318" eaLnBrk="0" hangingPunct="0">
              <a:defRPr>
                <a:solidFill>
                  <a:schemeClr val="tx1"/>
                </a:solidFill>
                <a:latin typeface="Calibri" charset="0"/>
                <a:ea typeface="Arial" charset="0"/>
                <a:cs typeface="Arial" charset="0"/>
              </a:defRPr>
            </a:lvl5pPr>
            <a:lvl6pPr marL="2577495" indent="-234318" eaLnBrk="0" fontAlgn="base" hangingPunct="0">
              <a:spcBef>
                <a:spcPct val="0"/>
              </a:spcBef>
              <a:spcAft>
                <a:spcPct val="0"/>
              </a:spcAft>
              <a:defRPr>
                <a:solidFill>
                  <a:schemeClr val="tx1"/>
                </a:solidFill>
                <a:latin typeface="Calibri" charset="0"/>
                <a:ea typeface="Arial" charset="0"/>
                <a:cs typeface="Arial" charset="0"/>
              </a:defRPr>
            </a:lvl6pPr>
            <a:lvl7pPr marL="3046131" indent="-234318" eaLnBrk="0" fontAlgn="base" hangingPunct="0">
              <a:spcBef>
                <a:spcPct val="0"/>
              </a:spcBef>
              <a:spcAft>
                <a:spcPct val="0"/>
              </a:spcAft>
              <a:defRPr>
                <a:solidFill>
                  <a:schemeClr val="tx1"/>
                </a:solidFill>
                <a:latin typeface="Calibri" charset="0"/>
                <a:ea typeface="Arial" charset="0"/>
                <a:cs typeface="Arial" charset="0"/>
              </a:defRPr>
            </a:lvl7pPr>
            <a:lvl8pPr marL="3514766" indent="-234318" eaLnBrk="0" fontAlgn="base" hangingPunct="0">
              <a:spcBef>
                <a:spcPct val="0"/>
              </a:spcBef>
              <a:spcAft>
                <a:spcPct val="0"/>
              </a:spcAft>
              <a:defRPr>
                <a:solidFill>
                  <a:schemeClr val="tx1"/>
                </a:solidFill>
                <a:latin typeface="Calibri" charset="0"/>
                <a:ea typeface="Arial" charset="0"/>
                <a:cs typeface="Arial" charset="0"/>
              </a:defRPr>
            </a:lvl8pPr>
            <a:lvl9pPr marL="3983402" indent="-234318"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pPr eaLnBrk="1" hangingPunct="1"/>
              <a:t>101</a:t>
            </a:fld>
            <a:endParaRPr lang="en-US"/>
          </a:p>
        </p:txBody>
      </p:sp>
    </p:spTree>
    <p:extLst>
      <p:ext uri="{BB962C8B-B14F-4D97-AF65-F5344CB8AC3E}">
        <p14:creationId xmlns:p14="http://schemas.microsoft.com/office/powerpoint/2010/main" val="124633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2928" indent="-222928">
              <a:lnSpc>
                <a:spcPct val="90000"/>
              </a:lnSpc>
              <a:spcBef>
                <a:spcPct val="0"/>
              </a:spcBef>
            </a:pPr>
            <a:endParaRPr lang="en-US" sz="1100" dirty="0">
              <a:latin typeface="Calibri" charset="0"/>
            </a:endParaRP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61532" indent="-292897" eaLnBrk="0" hangingPunct="0">
              <a:defRPr>
                <a:solidFill>
                  <a:schemeClr val="tx1"/>
                </a:solidFill>
                <a:latin typeface="Calibri" charset="0"/>
                <a:ea typeface="Arial" charset="0"/>
                <a:cs typeface="Arial" charset="0"/>
              </a:defRPr>
            </a:lvl2pPr>
            <a:lvl3pPr marL="1171589" indent="-234318" eaLnBrk="0" hangingPunct="0">
              <a:defRPr>
                <a:solidFill>
                  <a:schemeClr val="tx1"/>
                </a:solidFill>
                <a:latin typeface="Calibri" charset="0"/>
                <a:ea typeface="Arial" charset="0"/>
                <a:cs typeface="Arial" charset="0"/>
              </a:defRPr>
            </a:lvl3pPr>
            <a:lvl4pPr marL="1640224" indent="-234318" eaLnBrk="0" hangingPunct="0">
              <a:defRPr>
                <a:solidFill>
                  <a:schemeClr val="tx1"/>
                </a:solidFill>
                <a:latin typeface="Calibri" charset="0"/>
                <a:ea typeface="Arial" charset="0"/>
                <a:cs typeface="Arial" charset="0"/>
              </a:defRPr>
            </a:lvl4pPr>
            <a:lvl5pPr marL="2108860" indent="-234318" eaLnBrk="0" hangingPunct="0">
              <a:defRPr>
                <a:solidFill>
                  <a:schemeClr val="tx1"/>
                </a:solidFill>
                <a:latin typeface="Calibri" charset="0"/>
                <a:ea typeface="Arial" charset="0"/>
                <a:cs typeface="Arial" charset="0"/>
              </a:defRPr>
            </a:lvl5pPr>
            <a:lvl6pPr marL="2577495" indent="-234318" eaLnBrk="0" fontAlgn="base" hangingPunct="0">
              <a:spcBef>
                <a:spcPct val="0"/>
              </a:spcBef>
              <a:spcAft>
                <a:spcPct val="0"/>
              </a:spcAft>
              <a:defRPr>
                <a:solidFill>
                  <a:schemeClr val="tx1"/>
                </a:solidFill>
                <a:latin typeface="Calibri" charset="0"/>
                <a:ea typeface="Arial" charset="0"/>
                <a:cs typeface="Arial" charset="0"/>
              </a:defRPr>
            </a:lvl6pPr>
            <a:lvl7pPr marL="3046131" indent="-234318" eaLnBrk="0" fontAlgn="base" hangingPunct="0">
              <a:spcBef>
                <a:spcPct val="0"/>
              </a:spcBef>
              <a:spcAft>
                <a:spcPct val="0"/>
              </a:spcAft>
              <a:defRPr>
                <a:solidFill>
                  <a:schemeClr val="tx1"/>
                </a:solidFill>
                <a:latin typeface="Calibri" charset="0"/>
                <a:ea typeface="Arial" charset="0"/>
                <a:cs typeface="Arial" charset="0"/>
              </a:defRPr>
            </a:lvl7pPr>
            <a:lvl8pPr marL="3514766" indent="-234318" eaLnBrk="0" fontAlgn="base" hangingPunct="0">
              <a:spcBef>
                <a:spcPct val="0"/>
              </a:spcBef>
              <a:spcAft>
                <a:spcPct val="0"/>
              </a:spcAft>
              <a:defRPr>
                <a:solidFill>
                  <a:schemeClr val="tx1"/>
                </a:solidFill>
                <a:latin typeface="Calibri" charset="0"/>
                <a:ea typeface="Arial" charset="0"/>
                <a:cs typeface="Arial" charset="0"/>
              </a:defRPr>
            </a:lvl8pPr>
            <a:lvl9pPr marL="3983402" indent="-234318"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3D3ECD21-6015-5143-A7D1-2246744C5DD6}" type="slidenum">
              <a:rPr lang="en-US">
                <a:solidFill>
                  <a:prstClr val="black"/>
                </a:solidFill>
              </a:rPr>
              <a:pPr eaLnBrk="1" hangingPunct="1"/>
              <a:t>102</a:t>
            </a:fld>
            <a:endParaRPr lang="en-US">
              <a:solidFill>
                <a:prstClr val="black"/>
              </a:solidFill>
            </a:endParaRPr>
          </a:p>
        </p:txBody>
      </p:sp>
    </p:spTree>
    <p:extLst>
      <p:ext uri="{BB962C8B-B14F-4D97-AF65-F5344CB8AC3E}">
        <p14:creationId xmlns:p14="http://schemas.microsoft.com/office/powerpoint/2010/main" val="227920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3257787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108</a:t>
            </a:fld>
            <a:endParaRPr lang="en-US"/>
          </a:p>
        </p:txBody>
      </p:sp>
    </p:spTree>
    <p:extLst>
      <p:ext uri="{BB962C8B-B14F-4D97-AF65-F5344CB8AC3E}">
        <p14:creationId xmlns:p14="http://schemas.microsoft.com/office/powerpoint/2010/main" val="1514923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109</a:t>
            </a:fld>
            <a:endParaRPr lang="en-US"/>
          </a:p>
        </p:txBody>
      </p:sp>
    </p:spTree>
    <p:extLst>
      <p:ext uri="{BB962C8B-B14F-4D97-AF65-F5344CB8AC3E}">
        <p14:creationId xmlns:p14="http://schemas.microsoft.com/office/powerpoint/2010/main" val="1016926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110</a:t>
            </a:fld>
            <a:endParaRPr lang="en-US"/>
          </a:p>
        </p:txBody>
      </p:sp>
    </p:spTree>
    <p:extLst>
      <p:ext uri="{BB962C8B-B14F-4D97-AF65-F5344CB8AC3E}">
        <p14:creationId xmlns:p14="http://schemas.microsoft.com/office/powerpoint/2010/main" val="2752022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111</a:t>
            </a:fld>
            <a:endParaRPr lang="en-US"/>
          </a:p>
        </p:txBody>
      </p:sp>
    </p:spTree>
    <p:extLst>
      <p:ext uri="{BB962C8B-B14F-4D97-AF65-F5344CB8AC3E}">
        <p14:creationId xmlns:p14="http://schemas.microsoft.com/office/powerpoint/2010/main" val="2824672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112</a:t>
            </a:fld>
            <a:endParaRPr lang="en-US"/>
          </a:p>
        </p:txBody>
      </p:sp>
    </p:spTree>
    <p:extLst>
      <p:ext uri="{BB962C8B-B14F-4D97-AF65-F5344CB8AC3E}">
        <p14:creationId xmlns:p14="http://schemas.microsoft.com/office/powerpoint/2010/main" val="2873336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113</a:t>
            </a:fld>
            <a:endParaRPr lang="en-US"/>
          </a:p>
        </p:txBody>
      </p:sp>
    </p:spTree>
    <p:extLst>
      <p:ext uri="{BB962C8B-B14F-4D97-AF65-F5344CB8AC3E}">
        <p14:creationId xmlns:p14="http://schemas.microsoft.com/office/powerpoint/2010/main" val="56276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83927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251980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340875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59373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347811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2011-2013</a:t>
            </a:r>
          </a:p>
          <a:p>
            <a:r>
              <a:rPr lang="en-US" dirty="0" smtClean="0"/>
              <a:t>Riley</a:t>
            </a:r>
            <a:r>
              <a:rPr lang="en-US" baseline="0" dirty="0" smtClean="0"/>
              <a:t> Co: 74,893</a:t>
            </a:r>
          </a:p>
          <a:p>
            <a:r>
              <a:rPr lang="en-US" baseline="0" dirty="0" smtClean="0"/>
              <a:t>Manhattan: 55,483</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61213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136606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
        <p:nvSpPr>
          <p:cNvPr id="3" name="Rectangle 2"/>
          <p:cNvSpPr/>
          <p:nvPr userDrawn="1"/>
        </p:nvSpPr>
        <p:spPr>
          <a:xfrm>
            <a:off x="-518" y="12954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 y="-19138"/>
            <a:ext cx="9144000" cy="1333499"/>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Shape 7"/>
          <p:cNvSpPr>
            <a:spLocks noGrp="1"/>
          </p:cNvSpPr>
          <p:nvPr>
            <p:ph type="ctrTitle"/>
          </p:nvPr>
        </p:nvSpPr>
        <p:spPr>
          <a:xfrm>
            <a:off x="2362200" y="4038600"/>
            <a:ext cx="6477000" cy="1828800"/>
          </a:xfrm>
        </p:spPr>
        <p:txBody>
          <a:bodyPr anchor="b"/>
          <a:lstStyle>
            <a:lvl1pPr>
              <a:defRPr cap="all" baseline="0">
                <a:solidFill>
                  <a:schemeClr val="tx1"/>
                </a:solidFill>
              </a:defRPr>
            </a:lvl1pPr>
          </a:lstStyle>
          <a:p>
            <a:r>
              <a:rPr lang="en-US" dirty="0" smtClean="0"/>
              <a:t>Click to edit Master title style</a:t>
            </a:r>
            <a:endParaRPr lang="en-US" dirty="0"/>
          </a:p>
        </p:txBody>
      </p:sp>
      <p:sp>
        <p:nvSpPr>
          <p:cNvPr id="9" name="Shap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7" name="Shap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hape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pic>
        <p:nvPicPr>
          <p:cNvPr id="2" name="Picture 1"/>
          <p:cNvPicPr>
            <a:picLocks noChangeAspect="1"/>
          </p:cNvPicPr>
          <p:nvPr userDrawn="1"/>
        </p:nvPicPr>
        <p:blipFill rotWithShape="1">
          <a:blip r:embed="rId2"/>
          <a:srcRect b="36363"/>
          <a:stretch/>
        </p:blipFill>
        <p:spPr>
          <a:xfrm>
            <a:off x="-8603" y="0"/>
            <a:ext cx="9152603" cy="1066800"/>
          </a:xfrm>
          <a:prstGeom prst="rect">
            <a:avLst/>
          </a:prstGeom>
        </p:spPr>
      </p:pic>
      <p:sp>
        <p:nvSpPr>
          <p:cNvPr id="3" name="Rectangle 2"/>
          <p:cNvSpPr/>
          <p:nvPr userDrawn="1"/>
        </p:nvSpPr>
        <p:spPr>
          <a:xfrm>
            <a:off x="-9144" y="1066800"/>
            <a:ext cx="9153144" cy="304800"/>
          </a:xfrm>
          <a:prstGeom prst="rect">
            <a:avLst/>
          </a:prstGeom>
          <a:solidFill>
            <a:srgbClr val="4B732F"/>
          </a:solidFill>
          <a:ln>
            <a:solidFill>
              <a:srgbClr val="4B7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5185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6/18/2015 2:21 PM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909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6/18/2015 2:21 PM</a:t>
            </a:fld>
            <a:endParaRPr lang="en-US"/>
          </a:p>
        </p:txBody>
      </p:sp>
      <p:sp>
        <p:nvSpPr>
          <p:cNvPr id="14" name="Shape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590656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6/18/2015 2:21 PM</a:t>
            </a:fld>
            <a:endParaRPr lang="en-US"/>
          </a:p>
        </p:txBody>
      </p:sp>
      <p:sp>
        <p:nvSpPr>
          <p:cNvPr id="12" name="Shape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19371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6/18/2015 2:21 PM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86132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2:21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45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2:21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4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6/18/2015 2:21 PM</a:t>
            </a:fld>
            <a:endParaRPr lang="en-US"/>
          </a:p>
        </p:txBody>
      </p:sp>
      <p:sp>
        <p:nvSpPr>
          <p:cNvPr id="3" name="Shape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1413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6/18/2015 2:21 PM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847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p:cNvSpPr/>
          <p:nvPr/>
        </p:nvSpPr>
        <p:spPr>
          <a:xfrm>
            <a:off x="8148918" y="268288"/>
            <a:ext cx="718073" cy="6534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239428"/>
            <a:ext cx="7388352" cy="682287"/>
          </a:xfrm>
        </p:spPr>
        <p:txBody>
          <a:bodyPr/>
          <a:lstStyle>
            <a:lvl1pPr>
              <a:defRPr>
                <a:solidFill>
                  <a:srgbClr val="143F6A"/>
                </a:solidFill>
              </a:defRPr>
            </a:lvl1pPr>
          </a:lstStyle>
          <a:p>
            <a:r>
              <a:rPr lang="en-US" dirty="0" smtClean="0"/>
              <a:t>Click to edit Master title style</a:t>
            </a:r>
            <a:endParaRPr dirty="0"/>
          </a:p>
        </p:txBody>
      </p:sp>
      <p:sp>
        <p:nvSpPr>
          <p:cNvPr id="4" name="Content Placeholder 3"/>
          <p:cNvSpPr>
            <a:spLocks noGrp="1"/>
          </p:cNvSpPr>
          <p:nvPr>
            <p:ph sz="half" idx="2"/>
          </p:nvPr>
        </p:nvSpPr>
        <p:spPr>
          <a:xfrm>
            <a:off x="457199" y="1068019"/>
            <a:ext cx="8409791" cy="5058143"/>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a:xfrm>
            <a:off x="1357997" y="6173109"/>
            <a:ext cx="3199908"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256494" y="361016"/>
            <a:ext cx="506506" cy="365125"/>
          </a:xfrm>
          <a:prstGeom prst="rect">
            <a:avLst/>
          </a:prstGeom>
        </p:spPr>
        <p:txBody>
          <a:bodyPr/>
          <a:lstStyle/>
          <a:p>
            <a:fld id="{2BA96432-FC00-474E-991D-B2DBB399DFF3}" type="slidenum">
              <a:rPr lang="en-US" smtClean="0"/>
              <a:t>‹#›</a:t>
            </a:fld>
            <a:endParaRPr lang="en-US"/>
          </a:p>
        </p:txBody>
      </p:sp>
      <p:sp>
        <p:nvSpPr>
          <p:cNvPr id="13" name="Footer Placeholder 4"/>
          <p:cNvSpPr txBox="1">
            <a:spLocks/>
          </p:cNvSpPr>
          <p:nvPr userDrawn="1"/>
        </p:nvSpPr>
        <p:spPr>
          <a:xfrm>
            <a:off x="4231190" y="6326571"/>
            <a:ext cx="3262083" cy="365125"/>
          </a:xfrm>
          <a:prstGeom prst="rect">
            <a:avLst/>
          </a:prstGeom>
          <a:ln>
            <a:solidFill>
              <a:srgbClr val="FFFFFF"/>
            </a:solidFill>
          </a:ln>
        </p:spPr>
        <p:txBody>
          <a:bodyPr vert="horz" lIns="91440" tIns="45720" rIns="91440" bIns="45720" rtlCol="0" anchor="ctr"/>
          <a:lstStyle>
            <a:defPPr>
              <a:defRPr lang="en-US"/>
            </a:defPPr>
            <a:lvl1pPr marL="0" algn="l" defTabSz="914400" rtl="0" eaLnBrk="1" latinLnBrk="0" hangingPunct="1">
              <a:defRPr sz="1100" b="0" i="1"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t>Healthy people in a healthy community</a:t>
            </a:r>
            <a:endParaRPr lang="en-US" dirty="0"/>
          </a:p>
        </p:txBody>
      </p:sp>
    </p:spTree>
    <p:extLst>
      <p:ext uri="{BB962C8B-B14F-4D97-AF65-F5344CB8AC3E}">
        <p14:creationId xmlns:p14="http://schemas.microsoft.com/office/powerpoint/2010/main" val="780704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Shape 1"/>
          <p:cNvSpPr>
            <a:spLocks noGrp="1"/>
          </p:cNvSpPr>
          <p:nvPr>
            <p:ph type="title"/>
          </p:nvPr>
        </p:nvSpPr>
        <p:spPr>
          <a:xfrm>
            <a:off x="612648" y="228600"/>
            <a:ext cx="8153400" cy="990600"/>
          </a:xfrm>
        </p:spPr>
        <p:txBody>
          <a:bodyPr/>
          <a:lstStyle>
            <a:lvl1pPr>
              <a:defRPr>
                <a:solidFill>
                  <a:srgbClr val="6CA644"/>
                </a:solidFill>
              </a:defRPr>
            </a:lvl1pPr>
          </a:lstStyle>
          <a:p>
            <a:r>
              <a:rPr lang="en-US" dirty="0" smtClean="0"/>
              <a:t>Click to edit Master title style</a:t>
            </a:r>
            <a:endParaRPr lang="en-US" dirty="0"/>
          </a:p>
        </p:txBody>
      </p:sp>
      <p:sp>
        <p:nvSpPr>
          <p:cNvPr id="4" name="Shape 3"/>
          <p:cNvSpPr>
            <a:spLocks noGrp="1"/>
          </p:cNvSpPr>
          <p:nvPr>
            <p:ph type="dt" sz="half" idx="10"/>
          </p:nvPr>
        </p:nvSpPr>
        <p:spPr/>
        <p:txBody>
          <a:bodyPr/>
          <a:lstStyle/>
          <a:p>
            <a:fld id="{B7129108-AC8D-4212-9283-60D9E99BF07A}" type="datetime8">
              <a:rPr lang="en-US" smtClean="0"/>
              <a:pPr/>
              <a:t>6/18/2015 2:21 PM</a:t>
            </a:fld>
            <a:endParaRPr lang="en-US" dirty="0"/>
          </a:p>
        </p:txBody>
      </p:sp>
      <p:sp>
        <p:nvSpPr>
          <p:cNvPr id="5" name="Shape 4"/>
          <p:cNvSpPr>
            <a:spLocks noGrp="1"/>
          </p:cNvSpPr>
          <p:nvPr>
            <p:ph type="ftr" sz="quarter" idx="11"/>
          </p:nvPr>
        </p:nvSpPr>
        <p:spPr/>
        <p:txBody>
          <a:bodyPr/>
          <a:lstStyle/>
          <a:p>
            <a:endParaRPr lang="en-US"/>
          </a:p>
        </p:txBody>
      </p:sp>
      <p:sp>
        <p:nvSpPr>
          <p:cNvPr id="8" name="Shape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371600" y="2743200"/>
            <a:ext cx="7123113" cy="1673225"/>
          </a:xfrm>
        </p:spPr>
        <p:txBody>
          <a:bodyPr anchor="t"/>
          <a:lstStyle>
            <a:lvl1pPr>
              <a:buNone/>
              <a:defRPr sz="2800">
                <a:solidFill>
                  <a:srgbClr val="008A60"/>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Shape 1"/>
          <p:cNvSpPr>
            <a:spLocks noGrp="1"/>
          </p:cNvSpPr>
          <p:nvPr>
            <p:ph type="title"/>
          </p:nvPr>
        </p:nvSpPr>
        <p:spPr>
          <a:xfrm>
            <a:off x="1371600" y="1600200"/>
            <a:ext cx="7772400" cy="990600"/>
          </a:xfrm>
          <a:solidFill>
            <a:srgbClr val="C0D730"/>
          </a:solidFill>
        </p:spPr>
        <p:txBody>
          <a:bodyPr/>
          <a:lstStyle>
            <a:lvl1pPr algn="l">
              <a:buNone/>
              <a:defRPr sz="4400" b="0" cap="none">
                <a:solidFill>
                  <a:srgbClr val="FFFFFF"/>
                </a:solidFill>
              </a:defRPr>
            </a:lvl1pPr>
          </a:lstStyle>
          <a:p>
            <a:r>
              <a:rPr lang="en-US" dirty="0" smtClean="0"/>
              <a:t>Click to edit Master title style</a:t>
            </a:r>
            <a:endParaRPr lang="en-US" dirty="0"/>
          </a:p>
        </p:txBody>
      </p:sp>
      <p:sp>
        <p:nvSpPr>
          <p:cNvPr id="12" name="Shape 11"/>
          <p:cNvSpPr>
            <a:spLocks noGrp="1"/>
          </p:cNvSpPr>
          <p:nvPr>
            <p:ph type="dt" sz="half" idx="10"/>
          </p:nvPr>
        </p:nvSpPr>
        <p:spPr/>
        <p:txBody>
          <a:bodyPr/>
          <a:lstStyle/>
          <a:p>
            <a:fld id="{B6DED3D3-6235-4F4C-B439-DF277FB555A7}" type="datetime8">
              <a:rPr lang="en-US" smtClean="0"/>
              <a:pPr/>
              <a:t>6/18/2015 2:21 PM</a:t>
            </a:fld>
            <a:endParaRPr lang="en-US"/>
          </a:p>
        </p:txBody>
      </p:sp>
      <p:sp>
        <p:nvSpPr>
          <p:cNvPr id="14" name="Shape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9" name="Shape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hape 7"/>
          <p:cNvSpPr>
            <a:spLocks noGrp="1"/>
          </p:cNvSpPr>
          <p:nvPr>
            <p:ph type="dt" sz="half" idx="15"/>
          </p:nvPr>
        </p:nvSpPr>
        <p:spPr/>
        <p:txBody>
          <a:bodyPr rtlCol="0"/>
          <a:lstStyle/>
          <a:p>
            <a:fld id="{3B5F1E3E-4B2F-4895-B65E-28B2E64F39F6}" type="datetime8">
              <a:rPr lang="en-US" smtClean="0"/>
              <a:pPr/>
              <a:t>6/18/2015 2:21 PM</a:t>
            </a:fld>
            <a:endParaRPr lang="en-US"/>
          </a:p>
        </p:txBody>
      </p:sp>
      <p:sp>
        <p:nvSpPr>
          <p:cNvPr id="12" name="Shape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Shape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hape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hape 9"/>
          <p:cNvSpPr>
            <a:spLocks noGrp="1"/>
          </p:cNvSpPr>
          <p:nvPr>
            <p:ph type="dt" sz="half" idx="15"/>
          </p:nvPr>
        </p:nvSpPr>
        <p:spPr/>
        <p:txBody>
          <a:bodyPr rtlCol="0"/>
          <a:lstStyle/>
          <a:p>
            <a:fld id="{63085435-8225-4333-BFFA-0096413F0D76}" type="datetime8">
              <a:rPr lang="en-US" smtClean="0"/>
              <a:pPr/>
              <a:t>6/18/2015 2:21 PM</a:t>
            </a:fld>
            <a:endParaRPr lang="en-US"/>
          </a:p>
        </p:txBody>
      </p:sp>
      <p:sp>
        <p:nvSpPr>
          <p:cNvPr id="14" name="Shape 13"/>
          <p:cNvSpPr>
            <a:spLocks noGrp="1"/>
          </p:cNvSpPr>
          <p:nvPr>
            <p:ph type="ftr" sz="quarter" idx="17"/>
          </p:nvPr>
        </p:nvSpPr>
        <p:spPr/>
        <p:txBody>
          <a:bodyPr rtlCol="0"/>
          <a:lstStyle/>
          <a:p>
            <a:endParaRPr lang="en-US"/>
          </a:p>
        </p:txBody>
      </p:sp>
      <p:sp>
        <p:nvSpPr>
          <p:cNvPr id="16" name="Shape 15"/>
          <p:cNvSpPr>
            <a:spLocks noGrp="1"/>
          </p:cNvSpPr>
          <p:nvPr>
            <p:ph type="body" sz="quarter" idx="1"/>
          </p:nvPr>
        </p:nvSpPr>
        <p:spPr>
          <a:xfrm>
            <a:off x="609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Shape 14"/>
          <p:cNvSpPr>
            <a:spLocks noGrp="1"/>
          </p:cNvSpPr>
          <p:nvPr>
            <p:ph type="body" sz="quarter" idx="3"/>
          </p:nvPr>
        </p:nvSpPr>
        <p:spPr>
          <a:xfrm>
            <a:off x="4800600" y="1752600"/>
            <a:ext cx="3886200" cy="640080"/>
          </a:xfrm>
          <a:solidFill>
            <a:srgbClr val="C0D730"/>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2:21 PM</a:t>
            </a:fld>
            <a:endParaRPr lang="en-US"/>
          </a:p>
        </p:txBody>
      </p:sp>
      <p:sp>
        <p:nvSpPr>
          <p:cNvPr id="4" name="Shape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n-US" smtClean="0"/>
              <a:t>Click to edit Master title style</a:t>
            </a:r>
            <a:endParaRPr lang="en-US"/>
          </a:p>
        </p:txBody>
      </p:sp>
      <p:sp>
        <p:nvSpPr>
          <p:cNvPr id="3" name="Shape 2"/>
          <p:cNvSpPr>
            <a:spLocks noGrp="1"/>
          </p:cNvSpPr>
          <p:nvPr>
            <p:ph type="dt" sz="half" idx="10"/>
          </p:nvPr>
        </p:nvSpPr>
        <p:spPr/>
        <p:txBody>
          <a:bodyPr/>
          <a:lstStyle/>
          <a:p>
            <a:fld id="{0783C494-2A87-468C-A21B-CB14FB9ABB00}" type="datetime8">
              <a:rPr lang="en-US" smtClean="0"/>
              <a:pPr/>
              <a:t>6/18/2015 2:21 PM</a:t>
            </a:fld>
            <a:endParaRPr lang="en-US"/>
          </a:p>
        </p:txBody>
      </p:sp>
      <p:sp>
        <p:nvSpPr>
          <p:cNvPr id="4" name="Shape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9945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9A180FA0-5B31-4864-A2BB-719EA5A679C6}" type="datetime8">
              <a:rPr lang="en-US" smtClean="0"/>
              <a:pPr/>
              <a:t>6/18/2015 2:21 PM</a:t>
            </a:fld>
            <a:endParaRPr lang="en-US"/>
          </a:p>
        </p:txBody>
      </p:sp>
      <p:sp>
        <p:nvSpPr>
          <p:cNvPr id="3" name="Shape 2"/>
          <p:cNvSpPr>
            <a:spLocks noGrp="1"/>
          </p:cNvSpPr>
          <p:nvPr>
            <p:ph type="ftr" sz="quarter" idx="11"/>
          </p:nvPr>
        </p:nvSpPr>
        <p:spPr/>
        <p:txBody>
          <a:bodyPr/>
          <a:lstStyle/>
          <a:p>
            <a:endParaRPr lang="en-US" dirty="0"/>
          </a:p>
        </p:txBody>
      </p:sp>
      <p:pic>
        <p:nvPicPr>
          <p:cNvPr id="5" name="Picture 4" descr="http://www.viachristi.org/sites/default/files/pictures/Hospitals/manhattan/Mercy-logo-for-FB.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0827" y="6095806"/>
            <a:ext cx="626745" cy="626745"/>
          </a:xfrm>
          <a:prstGeom prst="rect">
            <a:avLst/>
          </a:prstGeom>
          <a:noFill/>
          <a:ln>
            <a:noFill/>
          </a:ln>
        </p:spPr>
      </p:pic>
      <p:pic>
        <p:nvPicPr>
          <p:cNvPr id="6" name="Picture 5" descr="http://chckansas.coventryhealthcare.com/web/groups/public/@cvty_regional_chcks/documents/graphic/c076389.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5835" y="6248206"/>
            <a:ext cx="964882" cy="427185"/>
          </a:xfrm>
          <a:prstGeom prst="rect">
            <a:avLst/>
          </a:prstGeom>
          <a:noFill/>
          <a:ln>
            <a:noFill/>
          </a:ln>
        </p:spPr>
      </p:pic>
      <p:pic>
        <p:nvPicPr>
          <p:cNvPr id="7" name="Picture 6" descr="http://www.rileycountyks.gov/ImageRepository/Document?documentID=1153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2667" y="6233991"/>
            <a:ext cx="556966" cy="4556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Shape 4"/>
          <p:cNvSpPr>
            <a:spLocks noGrp="1"/>
          </p:cNvSpPr>
          <p:nvPr>
            <p:ph type="dt" sz="half" idx="10"/>
          </p:nvPr>
        </p:nvSpPr>
        <p:spPr/>
        <p:txBody>
          <a:bodyPr/>
          <a:lstStyle/>
          <a:p>
            <a:fld id="{4BECC0C8-36B8-442A-833D-B6AACE86BB77}" type="datetime8">
              <a:rPr lang="en-US" smtClean="0"/>
              <a:pPr/>
              <a:t>6/18/2015 2:21 PM</a:t>
            </a:fld>
            <a:endParaRPr lang="en-US"/>
          </a:p>
        </p:txBody>
      </p:sp>
      <p:sp>
        <p:nvSpPr>
          <p:cNvPr id="6" name="Shape 5"/>
          <p:cNvSpPr>
            <a:spLocks noGrp="1"/>
          </p:cNvSpPr>
          <p:nvPr>
            <p:ph type="ftr" sz="quarter" idx="11"/>
          </p:nvPr>
        </p:nvSpPr>
        <p:spPr/>
        <p:txBody>
          <a:bodyPr/>
          <a:lstStyle/>
          <a:p>
            <a:endParaRPr lang="en-US"/>
          </a:p>
        </p:txBody>
      </p:sp>
      <p:sp>
        <p:nvSpPr>
          <p:cNvPr id="3" name="Shape 2"/>
          <p:cNvSpPr>
            <a:spLocks noGrp="1"/>
          </p:cNvSpPr>
          <p:nvPr>
            <p:ph type="body" idx="2"/>
          </p:nvPr>
        </p:nvSpPr>
        <p:spPr>
          <a:xfrm>
            <a:off x="609600" y="1752600"/>
            <a:ext cx="1600200" cy="4343400"/>
          </a:xfrm>
          <a:solidFill>
            <a:srgbClr val="C0D73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Shape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10" name="Picture 9" descr="http://www.viachristi.org/sites/default/files/pictures/Hospitals/manhattan/Mercy-logo-for-FB.jpg"/>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53193" y="6223302"/>
            <a:ext cx="626745" cy="626745"/>
          </a:xfrm>
          <a:prstGeom prst="rect">
            <a:avLst/>
          </a:prstGeom>
          <a:noFill/>
          <a:ln>
            <a:noFill/>
          </a:ln>
        </p:spPr>
      </p:pic>
      <p:pic>
        <p:nvPicPr>
          <p:cNvPr id="12" name="Picture 11" descr="http://www.rileycountyks.gov/ImageRepository/Document?documentID=11539"/>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5032" y="6369440"/>
            <a:ext cx="556966" cy="455613"/>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3" r:id="rId7"/>
    <p:sldLayoutId id="2147483701" r:id="rId8"/>
    <p:sldLayoutId id="2147483702" r:id="rId9"/>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rgbClr val="FFCF1D"/>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rgbClr val="C0D7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1130233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5" r:id="rId10"/>
  </p:sldLayoutIdLst>
  <p:txStyles>
    <p:titleStyle>
      <a:lvl1pPr algn="l" rtl="0" eaLnBrk="1" latinLnBrk="0" hangingPunct="1">
        <a:spcBef>
          <a:spcPct val="0"/>
        </a:spcBef>
        <a:buNone/>
        <a:defRPr sz="4400" kern="1200">
          <a:solidFill>
            <a:srgbClr val="008A60"/>
          </a:solidFill>
          <a:latin typeface="+mj-lt"/>
          <a:ea typeface="+mj-ea"/>
          <a:cs typeface="+mj-cs"/>
        </a:defRPr>
      </a:lvl1pPr>
    </p:titleStyle>
    <p:body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2" Type="http://schemas.openxmlformats.org/officeDocument/2006/relationships/hyperlink" Target="http://www.rileycountycommunityneedsassessment.org/" TargetMode="Externa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3.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8.png"/><Relationship Id="rId1" Type="http://schemas.openxmlformats.org/officeDocument/2006/relationships/slideLayout" Target="../slideLayouts/slideLayout1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png"/><Relationship Id="rId1" Type="http://schemas.openxmlformats.org/officeDocument/2006/relationships/slideLayout" Target="../slideLayouts/slideLayout11.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png"/><Relationship Id="rId1" Type="http://schemas.openxmlformats.org/officeDocument/2006/relationships/slideLayout" Target="../slideLayouts/slideLayout1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7"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microsoft.com/office/2007/relationships/hdphoto" Target="../media/hdphoto3.wdp"/></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362200" y="1981200"/>
            <a:ext cx="6477000" cy="3733800"/>
          </a:xfrm>
        </p:spPr>
        <p:txBody>
          <a:bodyPr>
            <a:noAutofit/>
          </a:bodyPr>
          <a:lstStyle/>
          <a:p>
            <a:r>
              <a:rPr lang="en-US" sz="6000" b="1" cap="small" dirty="0" smtClean="0"/>
              <a:t>Riley County Community Health Improvement </a:t>
            </a:r>
            <a:br>
              <a:rPr lang="en-US" sz="6000" b="1" cap="small" dirty="0" smtClean="0"/>
            </a:br>
            <a:r>
              <a:rPr lang="en-US" sz="6000" b="1" cap="small" dirty="0" smtClean="0"/>
              <a:t>Planning Meeting</a:t>
            </a:r>
            <a:endParaRPr lang="en-US" sz="4800" b="1" cap="small" dirty="0"/>
          </a:p>
        </p:txBody>
      </p:sp>
      <p:sp>
        <p:nvSpPr>
          <p:cNvPr id="3" name="Rectangle 2"/>
          <p:cNvSpPr>
            <a:spLocks noGrp="1"/>
          </p:cNvSpPr>
          <p:nvPr>
            <p:ph type="subTitle" idx="1"/>
          </p:nvPr>
        </p:nvSpPr>
        <p:spPr>
          <a:xfrm>
            <a:off x="2438400" y="6050037"/>
            <a:ext cx="6629400" cy="685800"/>
          </a:xfrm>
        </p:spPr>
        <p:txBody>
          <a:bodyPr>
            <a:normAutofit/>
          </a:bodyPr>
          <a:lstStyle/>
          <a:p>
            <a:r>
              <a:rPr lang="en-US" dirty="0" smtClean="0"/>
              <a:t>March </a:t>
            </a:r>
            <a:r>
              <a:rPr lang="en-US" dirty="0" smtClean="0"/>
              <a:t>31, </a:t>
            </a:r>
            <a:r>
              <a:rPr lang="en-US" dirty="0" smtClean="0"/>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11" y="457200"/>
            <a:ext cx="4899610" cy="5482754"/>
          </a:xfrm>
          <a:prstGeom prst="rect">
            <a:avLst/>
          </a:prstGeom>
        </p:spPr>
      </p:pic>
      <p:sp>
        <p:nvSpPr>
          <p:cNvPr id="5" name="Rectangle 4"/>
          <p:cNvSpPr/>
          <p:nvPr/>
        </p:nvSpPr>
        <p:spPr>
          <a:xfrm>
            <a:off x="3223411" y="381000"/>
            <a:ext cx="18288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897123" y="-339331"/>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451167" y="76200"/>
            <a:ext cx="679766" cy="1183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80999" y="4284452"/>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800601" y="4191000"/>
            <a:ext cx="679766" cy="165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0800000">
            <a:off x="1752600" y="5867400"/>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0800000">
            <a:off x="3816034" y="5870947"/>
            <a:ext cx="679766" cy="9352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2625997594"/>
              </p:ext>
            </p:extLst>
          </p:nvPr>
        </p:nvGraphicFramePr>
        <p:xfrm>
          <a:off x="5052211" y="152400"/>
          <a:ext cx="3982245" cy="655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25827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12648" y="228600"/>
            <a:ext cx="8302752" cy="990600"/>
          </a:xfrm>
        </p:spPr>
        <p:txBody>
          <a:bodyPr>
            <a:noAutofit/>
          </a:bodyPr>
          <a:lstStyle/>
          <a:p>
            <a:r>
              <a:rPr lang="en-US" sz="3600" b="1" dirty="0" smtClean="0"/>
              <a:t>Local Public Health Systems Assessment (LPHSA)</a:t>
            </a:r>
            <a:endParaRPr lang="en-US" sz="3600" b="1" dirty="0"/>
          </a:p>
        </p:txBody>
      </p:sp>
      <p:sp>
        <p:nvSpPr>
          <p:cNvPr id="12" name="Content Placeholder 11"/>
          <p:cNvSpPr>
            <a:spLocks noGrp="1"/>
          </p:cNvSpPr>
          <p:nvPr>
            <p:ph sz="quarter" idx="1"/>
          </p:nvPr>
        </p:nvSpPr>
        <p:spPr>
          <a:xfrm>
            <a:off x="4648200" y="1600200"/>
            <a:ext cx="4343400" cy="5181600"/>
          </a:xfrm>
        </p:spPr>
        <p:txBody>
          <a:bodyPr>
            <a:normAutofit fontScale="85000" lnSpcReduction="10000"/>
          </a:bodyPr>
          <a:lstStyle/>
          <a:p>
            <a:r>
              <a:rPr lang="en-US" sz="2000" b="1" dirty="0"/>
              <a:t>What is public health?  </a:t>
            </a:r>
            <a:r>
              <a:rPr lang="en-US" sz="2000" dirty="0"/>
              <a:t>Activities that society undertakes to assure the conditions in which people can be </a:t>
            </a:r>
            <a:r>
              <a:rPr lang="en-US" sz="2000" dirty="0" smtClean="0"/>
              <a:t>healthy. </a:t>
            </a:r>
          </a:p>
          <a:p>
            <a:pPr lvl="1"/>
            <a:r>
              <a:rPr lang="en-US" sz="2000" dirty="0" smtClean="0"/>
              <a:t>The </a:t>
            </a:r>
            <a:r>
              <a:rPr lang="en-US" sz="2000" b="1" dirty="0" smtClean="0"/>
              <a:t>public health system </a:t>
            </a:r>
            <a:r>
              <a:rPr lang="en-US" sz="2000" dirty="0" smtClean="0"/>
              <a:t>is more than the public health agency…it involves all public and private entities that contribute to public health and the health and well-being of a community.  </a:t>
            </a:r>
            <a:endParaRPr lang="en-US" sz="2000" dirty="0"/>
          </a:p>
          <a:p>
            <a:pPr marL="233363" indent="-233363">
              <a:lnSpc>
                <a:spcPct val="120000"/>
              </a:lnSpc>
              <a:spcBef>
                <a:spcPts val="0"/>
              </a:spcBef>
              <a:spcAft>
                <a:spcPts val="300"/>
              </a:spcAft>
              <a:buFont typeface="Wingdings" panose="05000000000000000000" pitchFamily="2" charset="2"/>
              <a:buChar char="q"/>
            </a:pPr>
            <a:r>
              <a:rPr lang="en-US" sz="2000" dirty="0" smtClean="0"/>
              <a:t>10 Essential Public Health Services provided the framework for the assessment instrument </a:t>
            </a:r>
          </a:p>
          <a:p>
            <a:pPr marL="233363" indent="-233363">
              <a:lnSpc>
                <a:spcPct val="120000"/>
              </a:lnSpc>
              <a:spcBef>
                <a:spcPts val="0"/>
              </a:spcBef>
              <a:spcAft>
                <a:spcPts val="300"/>
              </a:spcAft>
              <a:buFont typeface="Wingdings" panose="05000000000000000000" pitchFamily="2" charset="2"/>
              <a:buChar char="q"/>
            </a:pPr>
            <a:r>
              <a:rPr lang="en-US" sz="2000" dirty="0" smtClean="0"/>
              <a:t>10 services and related “model standards” describe an </a:t>
            </a:r>
            <a:r>
              <a:rPr lang="en-US" sz="2000" b="1" i="1" dirty="0" smtClean="0"/>
              <a:t>optimal level </a:t>
            </a:r>
            <a:r>
              <a:rPr lang="en-US" sz="2000" dirty="0" smtClean="0"/>
              <a:t>of performance and capacity</a:t>
            </a:r>
          </a:p>
          <a:p>
            <a:pPr marL="233363" indent="-233363">
              <a:lnSpc>
                <a:spcPct val="120000"/>
              </a:lnSpc>
              <a:spcBef>
                <a:spcPts val="0"/>
              </a:spcBef>
              <a:spcAft>
                <a:spcPts val="300"/>
              </a:spcAft>
              <a:buFont typeface="Wingdings" panose="05000000000000000000" pitchFamily="2" charset="2"/>
              <a:buChar char="q"/>
            </a:pPr>
            <a:r>
              <a:rPr lang="en-US" sz="2000" dirty="0" smtClean="0"/>
              <a:t>Approximately 100 people participated in the assessment in June 2014</a:t>
            </a:r>
          </a:p>
          <a:p>
            <a:pPr marL="0" indent="0">
              <a:lnSpc>
                <a:spcPct val="120000"/>
              </a:lnSpc>
              <a:spcBef>
                <a:spcPts val="0"/>
              </a:spcBef>
              <a:spcAft>
                <a:spcPts val="300"/>
              </a:spcAft>
              <a:buNone/>
            </a:pPr>
            <a:endParaRPr lang="en-US" sz="1800" dirty="0"/>
          </a:p>
          <a:p>
            <a:pPr marL="0" indent="0">
              <a:lnSpc>
                <a:spcPct val="120000"/>
              </a:lnSpc>
              <a:spcBef>
                <a:spcPts val="0"/>
              </a:spcBef>
              <a:spcAft>
                <a:spcPts val="300"/>
              </a:spcAft>
              <a:buNone/>
            </a:pPr>
            <a:r>
              <a:rPr lang="en-US" sz="1800" i="1" dirty="0" smtClean="0"/>
              <a:t>See report for detailed description of scoring instrument, process, and results</a:t>
            </a:r>
            <a:endParaRPr lang="en-US" sz="1800" i="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735" t="-1" r="13377" b="2431"/>
          <a:stretch/>
        </p:blipFill>
        <p:spPr bwMode="auto">
          <a:xfrm>
            <a:off x="-228600" y="1981200"/>
            <a:ext cx="4961301"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1276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xfrm>
            <a:off x="304800" y="228600"/>
            <a:ext cx="8461248"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2800" b="1" dirty="0" smtClean="0">
                <a:latin typeface="+mn-lt"/>
              </a:rPr>
              <a:t>Local Public Health System Assessment (LPHSA) Results</a:t>
            </a:r>
            <a:endParaRPr lang="en-US" sz="2800" b="1" dirty="0">
              <a:latin typeface="+mn-lt"/>
            </a:endParaRPr>
          </a:p>
        </p:txBody>
      </p:sp>
      <p:sp>
        <p:nvSpPr>
          <p:cNvPr id="5" name="Content Placeholder 4"/>
          <p:cNvSpPr>
            <a:spLocks noGrp="1"/>
          </p:cNvSpPr>
          <p:nvPr>
            <p:ph sz="quarter" idx="1"/>
          </p:nvPr>
        </p:nvSpPr>
        <p:spPr>
          <a:xfrm>
            <a:off x="533400" y="914400"/>
            <a:ext cx="8686800" cy="1143000"/>
          </a:xfrm>
          <a:solidFill>
            <a:schemeClr val="bg1"/>
          </a:solidFill>
        </p:spPr>
        <p:txBody>
          <a:bodyPr>
            <a:noAutofit/>
          </a:bodyPr>
          <a:lstStyle/>
          <a:p>
            <a:pPr>
              <a:spcBef>
                <a:spcPts val="0"/>
              </a:spcBef>
              <a:spcAft>
                <a:spcPts val="600"/>
              </a:spcAft>
              <a:defRPr/>
            </a:pPr>
            <a:r>
              <a:rPr lang="en-US" sz="2000" b="1" dirty="0" smtClean="0">
                <a:solidFill>
                  <a:schemeClr val="accent1">
                    <a:lumMod val="50000"/>
                  </a:schemeClr>
                </a:solidFill>
              </a:rPr>
              <a:t>Overall, the Riley County Public Health System scored very favorably</a:t>
            </a:r>
          </a:p>
          <a:p>
            <a:pPr lvl="0">
              <a:spcBef>
                <a:spcPts val="0"/>
              </a:spcBef>
              <a:spcAft>
                <a:spcPts val="600"/>
              </a:spcAft>
              <a:defRPr/>
            </a:pPr>
            <a:r>
              <a:rPr lang="en-US" sz="2000" b="1" dirty="0">
                <a:solidFill>
                  <a:schemeClr val="accent1">
                    <a:lumMod val="50000"/>
                  </a:schemeClr>
                </a:solidFill>
              </a:rPr>
              <a:t>No essential services performed in the “No Activity” (0%) or “Minimal Activity” (1-25%) range.</a:t>
            </a:r>
          </a:p>
          <a:p>
            <a:pPr marL="228600" lvl="2" indent="0">
              <a:spcBef>
                <a:spcPts val="0"/>
              </a:spcBef>
              <a:spcAft>
                <a:spcPts val="600"/>
              </a:spcAft>
              <a:buNone/>
              <a:defRPr/>
            </a:pPr>
            <a:endParaRPr lang="en-US" sz="1100" dirty="0">
              <a:solidFill>
                <a:schemeClr val="accent1">
                  <a:lumMod val="50000"/>
                </a:schemeClr>
              </a:solidFill>
            </a:endParaRPr>
          </a:p>
          <a:p>
            <a:pPr>
              <a:spcBef>
                <a:spcPts val="0"/>
              </a:spcBef>
              <a:spcAft>
                <a:spcPts val="600"/>
              </a:spcAft>
              <a:defRPr/>
            </a:pPr>
            <a:endParaRPr lang="en-US" sz="2000" dirty="0" smtClean="0">
              <a:solidFill>
                <a:schemeClr val="accent1">
                  <a:lumMod val="50000"/>
                </a:schemeClr>
              </a:solidFill>
            </a:endParaRPr>
          </a:p>
          <a:p>
            <a:pPr>
              <a:spcBef>
                <a:spcPts val="0"/>
              </a:spcBef>
              <a:spcAft>
                <a:spcPts val="600"/>
              </a:spcAft>
              <a:defRPr/>
            </a:pPr>
            <a:endParaRPr lang="en-US" sz="2000" dirty="0"/>
          </a:p>
          <a:p>
            <a:pPr marL="228600" indent="-228600" eaLnBrk="1" fontAlgn="auto" hangingPunct="1">
              <a:spcBef>
                <a:spcPts val="0"/>
              </a:spcBef>
              <a:spcAft>
                <a:spcPts val="600"/>
              </a:spcAft>
              <a:buFontTx/>
              <a:buAutoNum type="arabicPeriod"/>
              <a:defRPr/>
            </a:pPr>
            <a:endParaRPr lang="en-US" sz="2000" b="0" dirty="0"/>
          </a:p>
          <a:p>
            <a:pPr eaLnBrk="1" fontAlgn="auto" hangingPunct="1">
              <a:spcBef>
                <a:spcPts val="0"/>
              </a:spcBef>
              <a:spcAft>
                <a:spcPts val="600"/>
              </a:spcAft>
              <a:defRPr/>
            </a:pPr>
            <a:endParaRPr lang="en-US" sz="200" dirty="0">
              <a:ea typeface="+mn-ea"/>
            </a:endParaRPr>
          </a:p>
        </p:txBody>
      </p:sp>
      <p:pic>
        <p:nvPicPr>
          <p:cNvPr id="4" name="Picture 3"/>
          <p:cNvPicPr>
            <a:picLocks noChangeAspect="1"/>
          </p:cNvPicPr>
          <p:nvPr/>
        </p:nvPicPr>
        <p:blipFill>
          <a:blip r:embed="rId3"/>
          <a:stretch>
            <a:fillRect/>
          </a:stretch>
        </p:blipFill>
        <p:spPr>
          <a:xfrm>
            <a:off x="1143000" y="2082338"/>
            <a:ext cx="6634743" cy="4648200"/>
          </a:xfrm>
          <a:prstGeom prst="rect">
            <a:avLst/>
          </a:prstGeom>
        </p:spPr>
      </p:pic>
    </p:spTree>
    <p:extLst>
      <p:ext uri="{BB962C8B-B14F-4D97-AF65-F5344CB8AC3E}">
        <p14:creationId xmlns:p14="http://schemas.microsoft.com/office/powerpoint/2010/main" val="22779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eaLnBrk="1" hangingPunct="1"/>
            <a:r>
              <a:rPr lang="en-US" sz="3600" b="1" dirty="0" smtClean="0">
                <a:latin typeface="+mn-lt"/>
              </a:rPr>
              <a:t>Overall LPHSA Observations</a:t>
            </a:r>
            <a:endParaRPr lang="en-US" sz="3600" b="1" dirty="0">
              <a:latin typeface="+mn-lt"/>
            </a:endParaRPr>
          </a:p>
        </p:txBody>
      </p:sp>
      <p:sp>
        <p:nvSpPr>
          <p:cNvPr id="5" name="Content Placeholder 4"/>
          <p:cNvSpPr>
            <a:spLocks noGrp="1"/>
          </p:cNvSpPr>
          <p:nvPr>
            <p:ph sz="quarter" idx="1"/>
          </p:nvPr>
        </p:nvSpPr>
        <p:spPr>
          <a:xfrm>
            <a:off x="152400" y="1600200"/>
            <a:ext cx="8763000" cy="5257800"/>
          </a:xfrm>
        </p:spPr>
        <p:txBody>
          <a:bodyPr>
            <a:normAutofit fontScale="85000" lnSpcReduction="20000"/>
          </a:bodyPr>
          <a:lstStyle/>
          <a:p>
            <a:pPr lvl="0">
              <a:lnSpc>
                <a:spcPct val="110000"/>
              </a:lnSpc>
              <a:spcBef>
                <a:spcPts val="0"/>
              </a:spcBef>
              <a:spcAft>
                <a:spcPts val="300"/>
              </a:spcAft>
            </a:pPr>
            <a:r>
              <a:rPr lang="en-US" sz="2800" dirty="0" smtClean="0"/>
              <a:t>Much </a:t>
            </a:r>
            <a:r>
              <a:rPr lang="en-US" sz="2800" dirty="0"/>
              <a:t>work is being done (lots of resources, lots of </a:t>
            </a:r>
            <a:r>
              <a:rPr lang="en-US" sz="2800" dirty="0" smtClean="0"/>
              <a:t>                        organizations</a:t>
            </a:r>
            <a:r>
              <a:rPr lang="en-US" sz="2800" dirty="0"/>
              <a:t>, doing a lot of good things)…but many (including community leaders, providers, organizations, and the public) don’t know about it</a:t>
            </a:r>
          </a:p>
          <a:p>
            <a:pPr lvl="0">
              <a:lnSpc>
                <a:spcPct val="110000"/>
              </a:lnSpc>
              <a:spcBef>
                <a:spcPts val="0"/>
              </a:spcBef>
              <a:spcAft>
                <a:spcPts val="300"/>
              </a:spcAft>
            </a:pPr>
            <a:r>
              <a:rPr lang="en-US" sz="2800" dirty="0" smtClean="0"/>
              <a:t>Some essential services are </a:t>
            </a:r>
            <a:r>
              <a:rPr lang="en-US" sz="2800" dirty="0"/>
              <a:t>lacking </a:t>
            </a:r>
            <a:r>
              <a:rPr lang="en-US" sz="2800" dirty="0" smtClean="0"/>
              <a:t>a central </a:t>
            </a:r>
            <a:r>
              <a:rPr lang="en-US" sz="2800" dirty="0"/>
              <a:t>authority or lead organization to take fully implement or utilize resources in an intentional, coordinated </a:t>
            </a:r>
            <a:r>
              <a:rPr lang="en-US" sz="2800" dirty="0" smtClean="0"/>
              <a:t>way</a:t>
            </a:r>
          </a:p>
          <a:p>
            <a:pPr lvl="0">
              <a:lnSpc>
                <a:spcPct val="110000"/>
              </a:lnSpc>
              <a:spcBef>
                <a:spcPts val="0"/>
              </a:spcBef>
              <a:spcAft>
                <a:spcPts val="300"/>
              </a:spcAft>
            </a:pPr>
            <a:r>
              <a:rPr lang="en-US" sz="2800" dirty="0" smtClean="0"/>
              <a:t>Need for increased </a:t>
            </a:r>
            <a:r>
              <a:rPr lang="en-US" sz="2800" dirty="0"/>
              <a:t>communication, coordination, </a:t>
            </a:r>
            <a:r>
              <a:rPr lang="en-US" sz="2800" dirty="0" smtClean="0"/>
              <a:t>and </a:t>
            </a:r>
            <a:r>
              <a:rPr lang="en-US" sz="2800" dirty="0"/>
              <a:t>linkages within the </a:t>
            </a:r>
            <a:r>
              <a:rPr lang="en-US" sz="2800" dirty="0" smtClean="0"/>
              <a:t>local public health system</a:t>
            </a:r>
            <a:endParaRPr lang="en-US" sz="2800" dirty="0"/>
          </a:p>
          <a:p>
            <a:pPr lvl="0">
              <a:lnSpc>
                <a:spcPct val="110000"/>
              </a:lnSpc>
              <a:spcBef>
                <a:spcPts val="0"/>
              </a:spcBef>
              <a:spcAft>
                <a:spcPts val="300"/>
              </a:spcAft>
            </a:pPr>
            <a:r>
              <a:rPr lang="en-US" sz="2800" dirty="0" smtClean="0"/>
              <a:t>Need to expand local public health system’s </a:t>
            </a:r>
            <a:r>
              <a:rPr lang="en-US" sz="2800" dirty="0"/>
              <a:t>ability to share and use data and informational </a:t>
            </a:r>
            <a:r>
              <a:rPr lang="en-US" sz="2800" dirty="0" smtClean="0"/>
              <a:t>resources</a:t>
            </a:r>
          </a:p>
          <a:p>
            <a:pPr lvl="0">
              <a:lnSpc>
                <a:spcPct val="110000"/>
              </a:lnSpc>
              <a:spcBef>
                <a:spcPts val="0"/>
              </a:spcBef>
              <a:spcAft>
                <a:spcPts val="300"/>
              </a:spcAft>
            </a:pPr>
            <a:r>
              <a:rPr lang="en-US" sz="2800" dirty="0"/>
              <a:t>General lack of awareness </a:t>
            </a:r>
            <a:r>
              <a:rPr lang="en-US" sz="2800" dirty="0" smtClean="0"/>
              <a:t>the </a:t>
            </a:r>
            <a:r>
              <a:rPr lang="en-US" sz="2800" dirty="0"/>
              <a:t>public health system</a:t>
            </a:r>
            <a:endParaRPr lang="en-US" sz="2800" dirty="0" smtClean="0"/>
          </a:p>
          <a:p>
            <a:pPr>
              <a:lnSpc>
                <a:spcPct val="110000"/>
              </a:lnSpc>
              <a:spcBef>
                <a:spcPts val="0"/>
              </a:spcBef>
              <a:spcAft>
                <a:spcPts val="300"/>
              </a:spcAft>
            </a:pPr>
            <a:r>
              <a:rPr lang="en-US" sz="2800" dirty="0"/>
              <a:t>Concerns related to mental health</a:t>
            </a:r>
          </a:p>
          <a:p>
            <a:pPr lvl="0">
              <a:lnSpc>
                <a:spcPct val="110000"/>
              </a:lnSpc>
              <a:spcBef>
                <a:spcPts val="0"/>
              </a:spcBef>
              <a:spcAft>
                <a:spcPts val="300"/>
              </a:spcAft>
            </a:pPr>
            <a:r>
              <a:rPr lang="en-US" sz="2800" dirty="0" smtClean="0"/>
              <a:t>Concerns related to Northern Riley County</a:t>
            </a:r>
            <a:endParaRPr lang="en-US" sz="2800" dirty="0"/>
          </a:p>
        </p:txBody>
      </p:sp>
      <p:sp>
        <p:nvSpPr>
          <p:cNvPr id="2" name="Slide Number Placeholder 1"/>
          <p:cNvSpPr>
            <a:spLocks noGrp="1"/>
          </p:cNvSpPr>
          <p:nvPr>
            <p:ph type="sldNum" sz="quarter" idx="4294967295"/>
          </p:nvPr>
        </p:nvSpPr>
        <p:spPr>
          <a:xfrm>
            <a:off x="8637588" y="360363"/>
            <a:ext cx="506412" cy="365125"/>
          </a:xfrm>
          <a:prstGeom prst="rect">
            <a:avLst/>
          </a:prstGeom>
        </p:spPr>
        <p:txBody>
          <a:bodyPr/>
          <a:lstStyle/>
          <a:p>
            <a:fld id="{D57F1E4F-1CFF-5643-939E-02111984F565}" type="slidenum">
              <a:rPr lang="en-US" smtClean="0">
                <a:solidFill>
                  <a:prstClr val="white"/>
                </a:solidFill>
              </a:rPr>
              <a:pPr/>
              <a:t>102</a:t>
            </a:fld>
            <a:endParaRPr lang="en-US"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147" t="-1" r="13377" b="2430"/>
          <a:stretch/>
        </p:blipFill>
        <p:spPr bwMode="auto">
          <a:xfrm>
            <a:off x="7200186" y="76200"/>
            <a:ext cx="1943814" cy="182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013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382000" cy="2971800"/>
          </a:xfrm>
        </p:spPr>
        <p:txBody>
          <a:bodyPr>
            <a:noAutofit/>
          </a:bodyPr>
          <a:lstStyle/>
          <a:p>
            <a:r>
              <a:rPr lang="en-US" sz="4800" cap="none" dirty="0" smtClean="0"/>
              <a:t/>
            </a:r>
            <a:br>
              <a:rPr lang="en-US" sz="4800" cap="none" dirty="0" smtClean="0"/>
            </a:br>
            <a:r>
              <a:rPr lang="en-US" sz="4800" cap="none" dirty="0" smtClean="0"/>
              <a:t>Facilitated</a:t>
            </a:r>
            <a:r>
              <a:rPr lang="en-US" sz="4800" cap="none" dirty="0"/>
              <a:t/>
            </a:r>
            <a:br>
              <a:rPr lang="en-US" sz="4800" cap="none" dirty="0"/>
            </a:br>
            <a:r>
              <a:rPr lang="en-US" sz="4800" cap="none" dirty="0" smtClean="0"/>
              <a:t>Group Discussion:  </a:t>
            </a:r>
            <a:br>
              <a:rPr lang="en-US" sz="4800" cap="none" dirty="0" smtClean="0"/>
            </a:br>
            <a:r>
              <a:rPr lang="en-US" sz="4800" cap="none" dirty="0" smtClean="0"/>
              <a:t>In your opinion, what are the top health needs that must be addressed in the next 3-5 years?</a:t>
            </a:r>
            <a:endParaRPr lang="en-US" sz="4800" cap="none"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21351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971800"/>
          </a:xfrm>
        </p:spPr>
        <p:txBody>
          <a:bodyPr>
            <a:noAutofit/>
          </a:bodyPr>
          <a:lstStyle/>
          <a:p>
            <a:r>
              <a:rPr lang="en-US" sz="6000" cap="small" dirty="0" smtClean="0"/>
              <a:t/>
            </a:r>
            <a:br>
              <a:rPr lang="en-US" sz="6000" cap="small" dirty="0" smtClean="0"/>
            </a:br>
            <a:r>
              <a:rPr lang="en-US" sz="6000" cap="small" dirty="0" smtClean="0"/>
              <a:t>Large Group Voting – </a:t>
            </a:r>
            <a:br>
              <a:rPr lang="en-US" sz="6000" cap="small" dirty="0" smtClean="0"/>
            </a:br>
            <a:r>
              <a:rPr lang="en-US" sz="5400" i="1" cap="small" dirty="0" smtClean="0"/>
              <a:t>Distribute your dots (votes) in any way you choose </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12000370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Content Placeholder 2"/>
          <p:cNvSpPr txBox="1">
            <a:spLocks/>
          </p:cNvSpPr>
          <p:nvPr/>
        </p:nvSpPr>
        <p:spPr>
          <a:xfrm>
            <a:off x="583493" y="1752600"/>
            <a:ext cx="81534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dirty="0" smtClean="0"/>
              <a:t>Riley County Community Health Improvement Planning process and meetings:</a:t>
            </a:r>
          </a:p>
          <a:p>
            <a:pPr marL="0" indent="0" algn="ctr">
              <a:spcBef>
                <a:spcPts val="0"/>
              </a:spcBef>
              <a:spcAft>
                <a:spcPts val="1200"/>
              </a:spcAft>
              <a:buFont typeface="Wingdings"/>
              <a:buNone/>
            </a:pPr>
            <a:r>
              <a:rPr lang="en-US" sz="3200" u="sng" dirty="0" smtClean="0">
                <a:solidFill>
                  <a:srgbClr val="6CA644"/>
                </a:solidFill>
              </a:rPr>
              <a:t>datacounts.net/</a:t>
            </a:r>
            <a:r>
              <a:rPr lang="en-US" sz="3200" u="sng" dirty="0" err="1" smtClean="0">
                <a:solidFill>
                  <a:srgbClr val="6CA644"/>
                </a:solidFill>
              </a:rPr>
              <a:t>rcchip</a:t>
            </a:r>
            <a:r>
              <a:rPr lang="en-US" sz="3200" u="sng" dirty="0" smtClean="0">
                <a:solidFill>
                  <a:srgbClr val="6CA644"/>
                </a:solidFill>
              </a:rPr>
              <a:t>/ </a:t>
            </a:r>
          </a:p>
          <a:p>
            <a:r>
              <a:rPr lang="en-US" dirty="0" smtClean="0"/>
              <a:t>Riley County Comprehensive Community Needs Assessment Results: </a:t>
            </a:r>
          </a:p>
          <a:p>
            <a:pPr marL="0" indent="0" algn="ctr">
              <a:spcBef>
                <a:spcPts val="0"/>
              </a:spcBef>
              <a:spcAft>
                <a:spcPts val="1200"/>
              </a:spcAft>
              <a:buFont typeface="Wingdings"/>
              <a:buNone/>
            </a:pPr>
            <a:r>
              <a:rPr lang="en-US" sz="3200" dirty="0" smtClean="0">
                <a:solidFill>
                  <a:srgbClr val="6CA644"/>
                </a:solidFill>
                <a:hlinkClick r:id="rId2"/>
              </a:rPr>
              <a:t>www.rileycountycommunityneedsassessment.org</a:t>
            </a:r>
            <a:endParaRPr lang="en-US" sz="3200" dirty="0" smtClean="0">
              <a:solidFill>
                <a:srgbClr val="6CA644"/>
              </a:solidFill>
            </a:endParaRPr>
          </a:p>
          <a:p>
            <a:r>
              <a:rPr lang="en-US" dirty="0" smtClean="0"/>
              <a:t>Riley County Local Public Health System Assessment Results: </a:t>
            </a:r>
          </a:p>
          <a:p>
            <a:pPr marL="0" indent="0" algn="ctr">
              <a:spcBef>
                <a:spcPts val="0"/>
              </a:spcBef>
              <a:spcAft>
                <a:spcPts val="600"/>
              </a:spcAft>
              <a:buFont typeface="Wingdings"/>
              <a:buNone/>
            </a:pPr>
            <a:r>
              <a:rPr lang="en-US" sz="3200" u="sng" dirty="0" smtClean="0">
                <a:solidFill>
                  <a:srgbClr val="6CA644"/>
                </a:solidFill>
              </a:rPr>
              <a:t>datacounts.net/</a:t>
            </a:r>
            <a:r>
              <a:rPr lang="en-US" sz="3200" u="sng" dirty="0" err="1" smtClean="0">
                <a:solidFill>
                  <a:srgbClr val="6CA644"/>
                </a:solidFill>
              </a:rPr>
              <a:t>lphsa</a:t>
            </a:r>
            <a:r>
              <a:rPr lang="en-US" sz="3200" u="sng" dirty="0" smtClean="0">
                <a:solidFill>
                  <a:srgbClr val="6CA644"/>
                </a:solidFill>
              </a:rPr>
              <a:t>/ </a:t>
            </a:r>
          </a:p>
          <a:p>
            <a:pPr marL="0" indent="0" algn="ctr">
              <a:buFont typeface="Wingdings"/>
              <a:buNone/>
            </a:pPr>
            <a:endParaRPr lang="en-US" dirty="0">
              <a:solidFill>
                <a:srgbClr val="6CA644"/>
              </a:solidFill>
            </a:endParaRPr>
          </a:p>
        </p:txBody>
      </p:sp>
    </p:spTree>
    <p:extLst>
      <p:ext uri="{BB962C8B-B14F-4D97-AF65-F5344CB8AC3E}">
        <p14:creationId xmlns:p14="http://schemas.microsoft.com/office/powerpoint/2010/main" val="16233899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Thank you!</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26608161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6449" y="2133600"/>
            <a:ext cx="6477000" cy="2971800"/>
          </a:xfrm>
        </p:spPr>
        <p:txBody>
          <a:bodyPr>
            <a:noAutofit/>
          </a:bodyPr>
          <a:lstStyle/>
          <a:p>
            <a:r>
              <a:rPr lang="en-US" sz="6000" cap="small" dirty="0" smtClean="0"/>
              <a:t/>
            </a:r>
            <a:br>
              <a:rPr lang="en-US" sz="6000" cap="small" dirty="0" smtClean="0"/>
            </a:br>
            <a:r>
              <a:rPr lang="en-US" sz="6000" cap="small" dirty="0" smtClean="0"/>
              <a:t>Extra Slides</a:t>
            </a:r>
            <a:endParaRPr lang="en-US" sz="6000" cap="small" dirty="0"/>
          </a:p>
        </p:txBody>
      </p:sp>
      <p:sp>
        <p:nvSpPr>
          <p:cNvPr id="4" name="Subtitle 3"/>
          <p:cNvSpPr>
            <a:spLocks noGrp="1"/>
          </p:cNvSpPr>
          <p:nvPr>
            <p:ph type="subTitle" idx="1"/>
          </p:nvPr>
        </p:nvSpPr>
        <p:spPr/>
        <p:txBody>
          <a:bodyPr>
            <a:normAutofit/>
          </a:bodyPr>
          <a:lstStyle/>
          <a:p>
            <a:endParaRPr lang="en-US" i="1" dirty="0"/>
          </a:p>
        </p:txBody>
      </p:sp>
    </p:spTree>
    <p:extLst>
      <p:ext uri="{BB962C8B-B14F-4D97-AF65-F5344CB8AC3E}">
        <p14:creationId xmlns:p14="http://schemas.microsoft.com/office/powerpoint/2010/main" val="38405464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1676400"/>
            <a:ext cx="6477000" cy="4191000"/>
          </a:xfrm>
        </p:spPr>
        <p:txBody>
          <a:bodyPr>
            <a:noAutofit/>
          </a:bodyPr>
          <a:lstStyle/>
          <a:p>
            <a:r>
              <a:rPr lang="en-US" sz="4800" cap="small" dirty="0" smtClean="0"/>
              <a:t>Welcome from </a:t>
            </a:r>
            <a:br>
              <a:rPr lang="en-US" sz="4800" cap="small" dirty="0" smtClean="0"/>
            </a:br>
            <a:r>
              <a:rPr lang="en-US" sz="4800" b="1" cap="small" dirty="0" smtClean="0"/>
              <a:t>Mercy Regional Health Center and </a:t>
            </a:r>
            <a:br>
              <a:rPr lang="en-US" sz="4800" b="1" cap="small" dirty="0" smtClean="0"/>
            </a:br>
            <a:r>
              <a:rPr lang="en-US" sz="4800" b="1" cap="small" dirty="0" smtClean="0"/>
              <a:t>Riley County Health Department</a:t>
            </a:r>
            <a:endParaRPr lang="en-US" sz="48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48261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fontScale="70000" lnSpcReduction="20000"/>
          </a:bodyPr>
          <a:lstStyle/>
          <a:p>
            <a:pPr marL="0" indent="0">
              <a:buNone/>
            </a:pPr>
            <a:r>
              <a:rPr lang="en-US" sz="3400" b="1" dirty="0" smtClean="0"/>
              <a:t>Mercy Regional Health Center</a:t>
            </a:r>
          </a:p>
          <a:p>
            <a:pPr lvl="0"/>
            <a:r>
              <a:rPr lang="en-US" sz="3200" dirty="0"/>
              <a:t>Mercy has a long history of conducting community health needs assessments in order to identify priority health needs and adopt related implementation strategies to address those needs of those we serve.  These assessments help us understand our patients</a:t>
            </a:r>
            <a:r>
              <a:rPr lang="en-US" sz="3200" dirty="0" smtClean="0"/>
              <a:t>.</a:t>
            </a:r>
            <a:endParaRPr lang="en-US" sz="3200" dirty="0"/>
          </a:p>
          <a:p>
            <a:pPr lvl="0"/>
            <a:r>
              <a:rPr lang="en-US" sz="3200" dirty="0"/>
              <a:t>Community meetings provide the opportunity for citizens to communicate directly with local public health agencies, health and social service organizations, and other community stakeholders to accelerate community health improvement</a:t>
            </a:r>
            <a:r>
              <a:rPr lang="en-US" sz="3200" dirty="0" smtClean="0"/>
              <a:t>.</a:t>
            </a:r>
            <a:endParaRPr lang="en-US" sz="3200" dirty="0"/>
          </a:p>
          <a:p>
            <a:pPr lvl="0"/>
            <a:r>
              <a:rPr lang="en-US" sz="3200" dirty="0"/>
              <a:t>A large component of the mission of Mercy is to “serve as a healing presence with special concern for our neighbors who are vulnerable.”  We are grateful to collaborate with local agencies in order to better serve the needs of this community and embrace the social responsibility to those in need.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47853204"/>
              </p:ext>
            </p:extLst>
          </p:nvPr>
        </p:nvGraphicFramePr>
        <p:xfrm>
          <a:off x="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39834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12648" y="152400"/>
            <a:ext cx="8153400" cy="990600"/>
          </a:xfrm>
        </p:spPr>
        <p:txBody>
          <a:bodyPr>
            <a:normAutofit fontScale="90000"/>
          </a:bodyPr>
          <a:lstStyle/>
          <a:p>
            <a:r>
              <a:rPr lang="en-US" dirty="0" smtClean="0"/>
              <a:t>Value of Health Planning Process and Community Input</a:t>
            </a:r>
            <a:endParaRPr lang="en-US" dirty="0"/>
          </a:p>
        </p:txBody>
      </p:sp>
      <p:sp>
        <p:nvSpPr>
          <p:cNvPr id="3" name="Rectangle 2"/>
          <p:cNvSpPr>
            <a:spLocks noGrp="1"/>
          </p:cNvSpPr>
          <p:nvPr>
            <p:ph sz="quarter" idx="1"/>
          </p:nvPr>
        </p:nvSpPr>
        <p:spPr>
          <a:xfrm>
            <a:off x="533400" y="1600200"/>
            <a:ext cx="8232648" cy="4800600"/>
          </a:xfrm>
        </p:spPr>
        <p:txBody>
          <a:bodyPr>
            <a:normAutofit/>
          </a:bodyPr>
          <a:lstStyle/>
          <a:p>
            <a:r>
              <a:rPr lang="en-US" b="1" dirty="0" smtClean="0"/>
              <a:t>Riley County Health Department</a:t>
            </a:r>
          </a:p>
          <a:p>
            <a:pPr lvl="1"/>
            <a:r>
              <a:rPr lang="en-US" dirty="0"/>
              <a:t>Today’s meeting and upcoming public meetings provide an opportunity for us to review the assessment results collected the last year and, as a community, identify and prioritize </a:t>
            </a:r>
            <a:r>
              <a:rPr lang="en-US" dirty="0" smtClean="0"/>
              <a:t>our most </a:t>
            </a:r>
            <a:r>
              <a:rPr lang="en-US" dirty="0"/>
              <a:t>important health </a:t>
            </a:r>
            <a:r>
              <a:rPr lang="en-US" dirty="0" smtClean="0"/>
              <a:t>needs</a:t>
            </a:r>
          </a:p>
          <a:p>
            <a:pPr lvl="1"/>
            <a:r>
              <a:rPr lang="en-US" dirty="0"/>
              <a:t>The Department uses the Public Health Accreditation Board’s standards and measures as the framework for quality public health services. This voluntary national accreditation program </a:t>
            </a:r>
            <a:r>
              <a:rPr lang="en-US" dirty="0" smtClean="0"/>
              <a:t>requires </a:t>
            </a:r>
            <a:r>
              <a:rPr lang="en-US" dirty="0"/>
              <a:t>a community health assessment, a community health improvement plan, and an agency strategic plan to guide our </a:t>
            </a:r>
            <a:r>
              <a:rPr lang="en-US" dirty="0" smtClean="0"/>
              <a:t>work</a:t>
            </a:r>
          </a:p>
        </p:txBody>
      </p:sp>
    </p:spTree>
    <p:extLst>
      <p:ext uri="{BB962C8B-B14F-4D97-AF65-F5344CB8AC3E}">
        <p14:creationId xmlns:p14="http://schemas.microsoft.com/office/powerpoint/2010/main" val="34552269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nvPr>
        </p:nvGraphicFramePr>
        <p:xfrm>
          <a:off x="533400" y="1843453"/>
          <a:ext cx="8530493" cy="521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62800" y="228600"/>
            <a:ext cx="1781907" cy="1781907"/>
          </a:xfrm>
          <a:prstGeom prst="rect">
            <a:avLst/>
          </a:prstGeom>
        </p:spPr>
      </p:pic>
      <p:sp>
        <p:nvSpPr>
          <p:cNvPr id="7" name="Title 1"/>
          <p:cNvSpPr txBox="1">
            <a:spLocks/>
          </p:cNvSpPr>
          <p:nvPr/>
        </p:nvSpPr>
        <p:spPr>
          <a:xfrm>
            <a:off x="533400" y="1600200"/>
            <a:ext cx="7010400" cy="990600"/>
          </a:xfrm>
          <a:prstGeom prst="rect">
            <a:avLst/>
          </a:prstGeom>
        </p:spPr>
        <p:txBody>
          <a:bodyPr vert="horz" anchor="ctr">
            <a:normAutofit fontScale="77500" lnSpcReduction="20000"/>
          </a:bodyPr>
          <a:lstStyle>
            <a:lvl1pPr algn="l" rtl="0" eaLnBrk="1" latinLnBrk="0" hangingPunct="1">
              <a:spcBef>
                <a:spcPct val="0"/>
              </a:spcBef>
              <a:buNone/>
              <a:defRPr sz="4400" kern="1200">
                <a:solidFill>
                  <a:srgbClr val="6CA644"/>
                </a:solidFill>
                <a:latin typeface="+mj-lt"/>
                <a:ea typeface="+mj-ea"/>
                <a:cs typeface="+mj-cs"/>
              </a:defRPr>
            </a:lvl1pPr>
          </a:lstStyle>
          <a:p>
            <a:r>
              <a:rPr lang="en-US" b="1" i="1" dirty="0" smtClean="0"/>
              <a:t>Multiple related efforts have been taking place over the past several months</a:t>
            </a:r>
            <a:endParaRPr lang="en-US" b="1" i="1" dirty="0"/>
          </a:p>
        </p:txBody>
      </p:sp>
    </p:spTree>
    <p:extLst>
      <p:ext uri="{BB962C8B-B14F-4D97-AF65-F5344CB8AC3E}">
        <p14:creationId xmlns:p14="http://schemas.microsoft.com/office/powerpoint/2010/main" val="30959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noAutofit/>
          </a:bodyPr>
          <a:lstStyle/>
          <a:p>
            <a:r>
              <a:rPr lang="en-US" sz="3200" dirty="0">
                <a:ea typeface="ＭＳ Ｐゴシック" panose="020B0600070205080204" pitchFamily="34" charset="-128"/>
              </a:rPr>
              <a:t>Comprehensive Community Needs Assessment</a:t>
            </a:r>
            <a:br>
              <a:rPr lang="en-US" sz="3200" dirty="0">
                <a:ea typeface="ＭＳ Ｐゴシック" panose="020B0600070205080204" pitchFamily="34" charset="-128"/>
              </a:rPr>
            </a:br>
            <a:r>
              <a:rPr lang="en-US" sz="3600" b="1" dirty="0" smtClean="0">
                <a:ea typeface="ＭＳ Ｐゴシック" panose="020B0600070205080204" pitchFamily="34" charset="-128"/>
              </a:rPr>
              <a:t>Purpose</a:t>
            </a:r>
            <a:endParaRPr lang="en-US" sz="3200" b="0" dirty="0" smtClean="0">
              <a:ea typeface="ＭＳ Ｐゴシック" panose="020B0600070205080204" pitchFamily="34" charset="-128"/>
            </a:endParaRPr>
          </a:p>
        </p:txBody>
      </p:sp>
      <p:sp>
        <p:nvSpPr>
          <p:cNvPr id="11266" name="Content Placeholder 4"/>
          <p:cNvSpPr>
            <a:spLocks noGrp="1"/>
          </p:cNvSpPr>
          <p:nvPr>
            <p:ph sz="half" idx="1"/>
          </p:nvPr>
        </p:nvSpPr>
        <p:spPr>
          <a:xfrm>
            <a:off x="457200" y="2438400"/>
            <a:ext cx="4038600" cy="3244850"/>
          </a:xfrm>
        </p:spPr>
        <p:txBody>
          <a:bodyPr>
            <a:noAutofit/>
          </a:bodyPr>
          <a:lstStyle/>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General Quality of Life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Physical Health (including physical activity, nutrition and tobacco use)</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Mental Health</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Social Issues</a:t>
            </a:r>
          </a:p>
          <a:p>
            <a:pPr marL="457200" indent="-457200" eaLnBrk="1" hangingPunct="1">
              <a:buFont typeface="Calibri" panose="020F0502020204030204" pitchFamily="34" charset="0"/>
              <a:buAutoNum type="arabicPeriod"/>
            </a:pPr>
            <a:r>
              <a:rPr lang="en-US" sz="2400" dirty="0" smtClean="0">
                <a:ea typeface="ＭＳ Ｐゴシック" panose="020B0600070205080204" pitchFamily="34" charset="-128"/>
              </a:rPr>
              <a:t>Children and Youth</a:t>
            </a:r>
          </a:p>
        </p:txBody>
      </p:sp>
      <p:sp>
        <p:nvSpPr>
          <p:cNvPr id="17412" name="Content Placeholder 5"/>
          <p:cNvSpPr>
            <a:spLocks noGrp="1"/>
          </p:cNvSpPr>
          <p:nvPr>
            <p:ph sz="half" idx="2"/>
          </p:nvPr>
        </p:nvSpPr>
        <p:spPr>
          <a:xfrm>
            <a:off x="4648200" y="2438400"/>
            <a:ext cx="4038600" cy="3035300"/>
          </a:xfrm>
        </p:spPr>
        <p:txBody>
          <a:bodyPr>
            <a:noAutofit/>
          </a:bodyPr>
          <a:lstStyle/>
          <a:p>
            <a:pPr marL="457200" indent="-457200" eaLnBrk="1" hangingPunct="1">
              <a:buFont typeface="+mj-lt"/>
              <a:buAutoNum type="arabicPeriod" startAt="6"/>
              <a:defRPr/>
            </a:pPr>
            <a:r>
              <a:rPr lang="en-US" sz="2400" dirty="0">
                <a:solidFill>
                  <a:prstClr val="black"/>
                </a:solidFill>
                <a:latin typeface="+mj-lt"/>
                <a:ea typeface="+mn-ea"/>
                <a:cs typeface="Arial"/>
              </a:rPr>
              <a:t>Education</a:t>
            </a:r>
          </a:p>
          <a:p>
            <a:pPr marL="457200" indent="-457200" eaLnBrk="1" hangingPunct="1">
              <a:buFont typeface="+mj-lt"/>
              <a:buAutoNum type="arabicPeriod" startAt="6"/>
              <a:defRPr/>
            </a:pPr>
            <a:r>
              <a:rPr lang="en-US" sz="2400" dirty="0">
                <a:solidFill>
                  <a:prstClr val="black"/>
                </a:solidFill>
                <a:latin typeface="+mj-lt"/>
                <a:ea typeface="+mn-ea"/>
                <a:cs typeface="Arial"/>
              </a:rPr>
              <a:t>Aging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Housing</a:t>
            </a:r>
          </a:p>
          <a:p>
            <a:pPr marL="457200" indent="-457200" eaLnBrk="1" hangingPunct="1">
              <a:buFont typeface="+mj-lt"/>
              <a:buAutoNum type="arabicPeriod" startAt="6"/>
              <a:defRPr/>
            </a:pPr>
            <a:r>
              <a:rPr lang="en-US" sz="2400" dirty="0" smtClean="0">
                <a:solidFill>
                  <a:prstClr val="black"/>
                </a:solidFill>
                <a:latin typeface="+mj-lt"/>
                <a:ea typeface="+mn-ea"/>
                <a:cs typeface="Arial"/>
              </a:rPr>
              <a:t>Transportation</a:t>
            </a:r>
          </a:p>
          <a:p>
            <a:pPr marL="457200" indent="-457200" eaLnBrk="1" hangingPunct="1">
              <a:buFont typeface="+mj-lt"/>
              <a:buAutoNum type="arabicPeriod" startAt="6"/>
              <a:defRPr/>
            </a:pPr>
            <a:r>
              <a:rPr lang="en-US" sz="2400" dirty="0" smtClean="0">
                <a:solidFill>
                  <a:prstClr val="black"/>
                </a:solidFill>
                <a:latin typeface="+mj-lt"/>
                <a:ea typeface="+mn-ea"/>
                <a:cs typeface="Arial"/>
              </a:rPr>
              <a:t>Infrastructure</a:t>
            </a:r>
          </a:p>
          <a:p>
            <a:pPr marL="457200" indent="-457200" eaLnBrk="1" hangingPunct="1">
              <a:buFont typeface="+mj-lt"/>
              <a:buAutoNum type="arabicPeriod" startAt="6"/>
              <a:defRPr/>
            </a:pPr>
            <a:r>
              <a:rPr lang="en-US" sz="2400" dirty="0" smtClean="0">
                <a:solidFill>
                  <a:prstClr val="black"/>
                </a:solidFill>
                <a:latin typeface="+mj-lt"/>
                <a:ea typeface="+mn-ea"/>
                <a:cs typeface="Arial"/>
              </a:rPr>
              <a:t>Economics and Personal Finance</a:t>
            </a:r>
            <a:endParaRPr lang="en-US" sz="2400" dirty="0">
              <a:solidFill>
                <a:prstClr val="black"/>
              </a:solidFill>
              <a:latin typeface="+mj-lt"/>
              <a:ea typeface="+mn-ea"/>
              <a:cs typeface="Arial"/>
            </a:endParaRPr>
          </a:p>
          <a:p>
            <a:pPr marL="0" indent="0" eaLnBrk="1" hangingPunct="1">
              <a:buFont typeface="Arial" charset="0"/>
              <a:buNone/>
              <a:defRPr/>
            </a:pPr>
            <a:endParaRPr lang="en-US" sz="3600" dirty="0" smtClean="0">
              <a:latin typeface="+mj-lt"/>
              <a:ea typeface="+mn-ea"/>
              <a:cs typeface="Arial" charset="0"/>
            </a:endParaRP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1269" name="Picture 4"/>
          <p:cNvPicPr>
            <a:picLocks noChangeAspect="1"/>
          </p:cNvPicPr>
          <p:nvPr/>
        </p:nvPicPr>
        <p:blipFill>
          <a:blip r:embed="rId3">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a:off x="457200" y="1531203"/>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dirty="0">
                <a:latin typeface="+mj-lt"/>
                <a:cs typeface="Arial" panose="020B0604020202020204" pitchFamily="34" charset="0"/>
              </a:rPr>
              <a:t>Gather data and community input regarding 11 areas of interest related to quality of life in Riley County.</a:t>
            </a:r>
          </a:p>
        </p:txBody>
      </p:sp>
    </p:spTree>
    <p:extLst>
      <p:ext uri="{BB962C8B-B14F-4D97-AF65-F5344CB8AC3E}">
        <p14:creationId xmlns:p14="http://schemas.microsoft.com/office/powerpoint/2010/main" val="26073206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845148508"/>
              </p:ext>
            </p:extLst>
          </p:nvPr>
        </p:nvGraphicFramePr>
        <p:xfrm>
          <a:off x="0" y="0"/>
          <a:ext cx="92202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97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02222190"/>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spTree>
    <p:extLst>
      <p:ext uri="{BB962C8B-B14F-4D97-AF65-F5344CB8AC3E}">
        <p14:creationId xmlns:p14="http://schemas.microsoft.com/office/powerpoint/2010/main" val="3337371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610920470"/>
              </p:ext>
            </p:extLst>
          </p:nvPr>
        </p:nvGraphicFramePr>
        <p:xfrm>
          <a:off x="-152400" y="76200"/>
          <a:ext cx="9372599"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41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971800"/>
            <a:ext cx="6477000" cy="2895600"/>
          </a:xfrm>
        </p:spPr>
        <p:txBody>
          <a:bodyPr>
            <a:noAutofit/>
          </a:bodyPr>
          <a:lstStyle/>
          <a:p>
            <a:r>
              <a:rPr lang="en-US" sz="6000" cap="small" dirty="0" smtClean="0"/>
              <a:t>Socioeconomic Overview</a:t>
            </a:r>
            <a:br>
              <a:rPr lang="en-US" sz="6000" cap="small" dirty="0" smtClean="0"/>
            </a:br>
            <a:r>
              <a:rPr lang="en-US" sz="4800" cap="small" dirty="0" smtClean="0"/>
              <a:t>- Income</a:t>
            </a:r>
            <a:br>
              <a:rPr lang="en-US" sz="4800" cap="small" dirty="0" smtClean="0"/>
            </a:br>
            <a:r>
              <a:rPr lang="en-US" sz="4800" cap="small" dirty="0" smtClean="0"/>
              <a:t>- Education</a:t>
            </a:r>
            <a:endParaRPr lang="en-US" sz="4800" cap="small" dirty="0"/>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938" r="97188">
                        <a14:foregroundMark x1="66563" y1="31563" x2="97188" y2="50938"/>
                        <a14:foregroundMark x1="63750" y1="31563" x2="66250" y2="30938"/>
                        <a14:foregroundMark x1="90000" y1="43125" x2="94063" y2="44063"/>
                        <a14:foregroundMark x1="91875" y1="43750" x2="91563" y2="43750"/>
                        <a14:foregroundMark x1="17813" y1="42188" x2="32813" y2="31250"/>
                        <a14:foregroundMark x1="33750" y1="31250" x2="43438" y2="33125"/>
                        <a14:foregroundMark x1="79375" y1="77500" x2="89063" y2="55937"/>
                        <a14:foregroundMark x1="2813" y1="53125" x2="7187" y2="50000"/>
                      </a14:backgroundRemoval>
                    </a14:imgEffect>
                  </a14:imgLayer>
                </a14:imgProps>
              </a:ext>
            </a:extLst>
          </a:blip>
          <a:srcRect t="20000" b="12500"/>
          <a:stretch/>
        </p:blipFill>
        <p:spPr>
          <a:xfrm>
            <a:off x="6400800" y="3733800"/>
            <a:ext cx="2596445" cy="1752600"/>
          </a:xfrm>
          <a:prstGeom prst="rect">
            <a:avLst/>
          </a:prstGeom>
        </p:spPr>
      </p:pic>
    </p:spTree>
    <p:extLst>
      <p:ext uri="{BB962C8B-B14F-4D97-AF65-F5344CB8AC3E}">
        <p14:creationId xmlns:p14="http://schemas.microsoft.com/office/powerpoint/2010/main" val="1198083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794740896"/>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648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5631519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893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955806217"/>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6908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2011 – 2013 ACS Census Estimates</a:t>
            </a:r>
            <a:endParaRPr lang="en-US" sz="1100" i="1" dirty="0">
              <a:solidFill>
                <a:schemeClr val="bg1">
                  <a:lumMod val="50000"/>
                </a:schemeClr>
              </a:solidFill>
            </a:endParaRPr>
          </a:p>
        </p:txBody>
      </p:sp>
      <p:graphicFrame>
        <p:nvGraphicFramePr>
          <p:cNvPr id="4" name="Chart 3"/>
          <p:cNvGraphicFramePr>
            <a:graphicFrameLocks/>
          </p:cNvGraphicFramePr>
          <p:nvPr>
            <p:extLst>
              <p:ext uri="{D42A27DB-BD31-4B8C-83A1-F6EECF244321}">
                <p14:modId xmlns:p14="http://schemas.microsoft.com/office/powerpoint/2010/main" val="3131807812"/>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445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6934200" y="6629400"/>
            <a:ext cx="22098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solidFill>
                  <a:schemeClr val="bg1">
                    <a:lumMod val="50000"/>
                  </a:schemeClr>
                </a:solidFill>
              </a:rPr>
              <a:t>* 2009 – 2013 ACS Census Estimates</a:t>
            </a:r>
            <a:endParaRPr lang="en-US" sz="1100" i="1" dirty="0">
              <a:solidFill>
                <a:schemeClr val="bg1">
                  <a:lumMod val="50000"/>
                </a:schemeClr>
              </a:solidFill>
            </a:endParaRPr>
          </a:p>
        </p:txBody>
      </p:sp>
      <p:graphicFrame>
        <p:nvGraphicFramePr>
          <p:cNvPr id="5" name="Chart 4"/>
          <p:cNvGraphicFramePr>
            <a:graphicFrameLocks/>
          </p:cNvGraphicFramePr>
          <p:nvPr>
            <p:extLst>
              <p:ext uri="{D42A27DB-BD31-4B8C-83A1-F6EECF244321}">
                <p14:modId xmlns:p14="http://schemas.microsoft.com/office/powerpoint/2010/main" val="3969701840"/>
              </p:ext>
            </p:extLst>
          </p:nvPr>
        </p:nvGraphicFramePr>
        <p:xfrm>
          <a:off x="0" y="76200"/>
          <a:ext cx="91440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04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3352800"/>
            <a:ext cx="6477000" cy="2514600"/>
          </a:xfrm>
        </p:spPr>
        <p:txBody>
          <a:bodyPr>
            <a:noAutofit/>
          </a:bodyPr>
          <a:lstStyle/>
          <a:p>
            <a:r>
              <a:rPr lang="en-US" sz="5400" b="1" cap="small" dirty="0" smtClean="0"/>
              <a:t>Welcome!</a:t>
            </a:r>
            <a:r>
              <a:rPr lang="en-US" sz="5400" cap="small" dirty="0" smtClean="0"/>
              <a:t/>
            </a:r>
            <a:br>
              <a:rPr lang="en-US" sz="5400" cap="small" dirty="0" smtClean="0"/>
            </a:br>
            <a:endParaRPr lang="en-US" sz="5400" b="1" cap="small"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816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4038600"/>
          </a:xfrm>
        </p:spPr>
        <p:txBody>
          <a:bodyPr>
            <a:noAutofit/>
          </a:bodyPr>
          <a:lstStyle/>
          <a:p>
            <a:r>
              <a:rPr lang="en-US" sz="6000" cap="small" dirty="0" smtClean="0"/>
              <a:t>Riley County Comprehensive Community Needs Assessment (CCNA)</a:t>
            </a:r>
            <a:endParaRPr lang="en-US" sz="6000" cap="small" dirty="0"/>
          </a:p>
        </p:txBody>
      </p:sp>
      <p:sp>
        <p:nvSpPr>
          <p:cNvPr id="4" name="Subtitle 3"/>
          <p:cNvSpPr>
            <a:spLocks noGrp="1"/>
          </p:cNvSpPr>
          <p:nvPr>
            <p:ph type="subTitle" idx="1"/>
          </p:nvPr>
        </p:nvSpPr>
        <p:spPr/>
        <p:txBody>
          <a:bodyPr>
            <a:normAutofit/>
          </a:bodyPr>
          <a:lstStyle/>
          <a:p>
            <a:r>
              <a:rPr lang="en-US" sz="3600" b="1" dirty="0" smtClean="0"/>
              <a:t>Overview</a:t>
            </a:r>
            <a:endParaRPr lang="en-US" sz="3600" b="1" dirty="0"/>
          </a:p>
        </p:txBody>
      </p:sp>
    </p:spTree>
    <p:extLst>
      <p:ext uri="{BB962C8B-B14F-4D97-AF65-F5344CB8AC3E}">
        <p14:creationId xmlns:p14="http://schemas.microsoft.com/office/powerpoint/2010/main" val="2528557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9725" y="274638"/>
            <a:ext cx="8499475" cy="846137"/>
          </a:xfrm>
        </p:spPr>
        <p:txBody>
          <a:bodyPr/>
          <a:lstStyle/>
          <a:p>
            <a:pPr eaLnBrk="1" hangingPunct="1"/>
            <a:endParaRPr lang="en-US" smtClean="0">
              <a:ea typeface="ＭＳ Ｐゴシック" panose="020B0600070205080204" pitchFamily="34" charset="-128"/>
            </a:endParaRPr>
          </a:p>
        </p:txBody>
      </p:sp>
      <p:pic>
        <p:nvPicPr>
          <p:cNvPr id="2048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3127375"/>
            <a:ext cx="1524000" cy="1471613"/>
          </a:xfrm>
        </p:spPr>
      </p:pic>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20484" name="Picture 9" descr="Template-Design-2.Title.png"/>
          <p:cNvPicPr>
            <a:picLocks noChangeAspect="1"/>
          </p:cNvPicPr>
          <p:nvPr/>
        </p:nvPicPr>
        <p:blipFill>
          <a:blip r:embed="rId3">
            <a:extLst>
              <a:ext uri="{28A0092B-C50C-407E-A947-70E740481C1C}">
                <a14:useLocalDpi xmlns:a14="http://schemas.microsoft.com/office/drawing/2010/main" val="0"/>
              </a:ext>
            </a:extLst>
          </a:blip>
          <a:srcRect l="1576" t="27368" r="1575" b="24911"/>
          <a:stretch>
            <a:fillRect/>
          </a:stretch>
        </p:blipFill>
        <p:spPr bwMode="auto">
          <a:xfrm>
            <a:off x="31750" y="1876425"/>
            <a:ext cx="90805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wsu_horizonta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153150"/>
            <a:ext cx="1554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6"/>
          <p:cNvSpPr txBox="1">
            <a:spLocks/>
          </p:cNvSpPr>
          <p:nvPr/>
        </p:nvSpPr>
        <p:spPr bwMode="auto">
          <a:xfrm>
            <a:off x="152400" y="6432550"/>
            <a:ext cx="838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8AA4C-6814-495B-99CF-5E80106692D8}" type="slidenum">
              <a:rPr lang="en-US" sz="1200">
                <a:solidFill>
                  <a:srgbClr val="7F7F7F"/>
                </a:solidFill>
                <a:latin typeface="Calibri" panose="020F0502020204030204" pitchFamily="34" charset="0"/>
              </a:rPr>
              <a:pPr eaLnBrk="1" hangingPunct="1"/>
              <a:t>21</a:t>
            </a:fld>
            <a:endParaRPr lang="en-US" sz="1200">
              <a:solidFill>
                <a:srgbClr val="7F7F7F"/>
              </a:solidFill>
              <a:latin typeface="Calibri" panose="020F0502020204030204" pitchFamily="34" charset="0"/>
            </a:endParaRPr>
          </a:p>
        </p:txBody>
      </p:sp>
      <p:sp>
        <p:nvSpPr>
          <p:cNvPr id="20487" name="Title 1"/>
          <p:cNvSpPr txBox="1">
            <a:spLocks/>
          </p:cNvSpPr>
          <p:nvPr/>
        </p:nvSpPr>
        <p:spPr bwMode="auto">
          <a:xfrm>
            <a:off x="228600" y="20574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i="1" dirty="0">
                <a:latin typeface="Georgia" panose="02040502050405020303" pitchFamily="18" charset="0"/>
              </a:rPr>
              <a:t>“</a:t>
            </a:r>
            <a:r>
              <a:rPr lang="en-US" sz="3100" i="1" dirty="0">
                <a:latin typeface="Georgia" panose="02040502050405020303" pitchFamily="18" charset="0"/>
              </a:rPr>
              <a:t>The overarching theme of the data collected is that Riley County is a community that is divided between a high quality of life, prosperity, and growth on one hand, and dwindling resources for and lack of attention to those who are most in need on the other.</a:t>
            </a:r>
            <a:r>
              <a:rPr lang="en-US" altLang="en-US" sz="3100" i="1" dirty="0">
                <a:latin typeface="Georgia" panose="02040502050405020303" pitchFamily="18" charset="0"/>
              </a:rPr>
              <a:t>”</a:t>
            </a:r>
            <a:endParaRPr lang="en-US" sz="3100" i="1" dirty="0">
              <a:latin typeface="Georgia" panose="02040502050405020303" pitchFamily="18" charset="0"/>
            </a:endParaRPr>
          </a:p>
        </p:txBody>
      </p:sp>
      <p:sp>
        <p:nvSpPr>
          <p:cNvPr id="2" name="Rectangle 1"/>
          <p:cNvSpPr/>
          <p:nvPr/>
        </p:nvSpPr>
        <p:spPr>
          <a:xfrm>
            <a:off x="339725" y="6019800"/>
            <a:ext cx="2174875"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20489" name="Picture 1"/>
          <p:cNvPicPr>
            <a:picLocks noChangeAspect="1"/>
          </p:cNvPicPr>
          <p:nvPr/>
        </p:nvPicPr>
        <p:blipFill>
          <a:blip r:embed="rId5">
            <a:extLst>
              <a:ext uri="{28A0092B-C50C-407E-A947-70E740481C1C}">
                <a14:useLocalDpi xmlns:a14="http://schemas.microsoft.com/office/drawing/2010/main" val="0"/>
              </a:ext>
            </a:extLst>
          </a:blip>
          <a:srcRect l="6024" t="16766" r="7098" b="17412"/>
          <a:stretch>
            <a:fillRect/>
          </a:stretch>
        </p:blipFill>
        <p:spPr bwMode="auto">
          <a:xfrm>
            <a:off x="5813425" y="5697538"/>
            <a:ext cx="30257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161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CCNA Findings</a:t>
            </a:r>
            <a:endParaRPr lang="en-US" dirty="0"/>
          </a:p>
        </p:txBody>
      </p:sp>
      <p:sp>
        <p:nvSpPr>
          <p:cNvPr id="3" name="Content Placeholder 2"/>
          <p:cNvSpPr>
            <a:spLocks noGrp="1"/>
          </p:cNvSpPr>
          <p:nvPr>
            <p:ph sz="quarter" idx="1"/>
          </p:nvPr>
        </p:nvSpPr>
        <p:spPr>
          <a:xfrm>
            <a:off x="612648" y="1600200"/>
            <a:ext cx="7616952" cy="5105400"/>
          </a:xfrm>
        </p:spPr>
        <p:txBody>
          <a:bodyPr>
            <a:normAutofit/>
          </a:bodyPr>
          <a:lstStyle/>
          <a:p>
            <a:pPr>
              <a:buClr>
                <a:srgbClr val="C0D730"/>
              </a:buClr>
            </a:pPr>
            <a:r>
              <a:rPr lang="en-US" sz="3000" dirty="0" smtClean="0">
                <a:solidFill>
                  <a:srgbClr val="2E75B6"/>
                </a:solidFill>
              </a:rPr>
              <a:t>High quality of life</a:t>
            </a:r>
          </a:p>
          <a:p>
            <a:pPr>
              <a:buClr>
                <a:srgbClr val="C0D730"/>
              </a:buClr>
            </a:pPr>
            <a:r>
              <a:rPr lang="en-US" sz="3000" dirty="0" smtClean="0">
                <a:solidFill>
                  <a:srgbClr val="2E75B6"/>
                </a:solidFill>
              </a:rPr>
              <a:t>Growth</a:t>
            </a:r>
          </a:p>
          <a:p>
            <a:pPr>
              <a:buClr>
                <a:srgbClr val="C0D730"/>
              </a:buClr>
            </a:pPr>
            <a:r>
              <a:rPr lang="en-US" sz="3000" dirty="0" smtClean="0">
                <a:solidFill>
                  <a:srgbClr val="2E75B6"/>
                </a:solidFill>
              </a:rPr>
              <a:t>Spirit of community and collaboration</a:t>
            </a:r>
          </a:p>
          <a:p>
            <a:pPr>
              <a:buClr>
                <a:srgbClr val="C0D730"/>
              </a:buClr>
            </a:pPr>
            <a:endParaRPr lang="en-US" sz="3000" dirty="0"/>
          </a:p>
          <a:p>
            <a:pPr>
              <a:buClr>
                <a:srgbClr val="C0D730"/>
              </a:buClr>
            </a:pPr>
            <a:r>
              <a:rPr lang="en-US" sz="3000" dirty="0">
                <a:solidFill>
                  <a:srgbClr val="FA9500"/>
                </a:solidFill>
              </a:rPr>
              <a:t>“Invisible” population with significant needs</a:t>
            </a:r>
          </a:p>
          <a:p>
            <a:pPr>
              <a:buClr>
                <a:srgbClr val="C0D730"/>
              </a:buClr>
            </a:pPr>
            <a:r>
              <a:rPr lang="en-US" sz="3000" dirty="0" smtClean="0">
                <a:solidFill>
                  <a:srgbClr val="FA9500"/>
                </a:solidFill>
              </a:rPr>
              <a:t>Lack of accessible and affordable mental health services</a:t>
            </a:r>
          </a:p>
          <a:p>
            <a:pPr>
              <a:buClr>
                <a:srgbClr val="C0D730"/>
              </a:buClr>
            </a:pPr>
            <a:r>
              <a:rPr lang="en-US" sz="3000" dirty="0" smtClean="0">
                <a:solidFill>
                  <a:srgbClr val="FA9500"/>
                </a:solidFill>
              </a:rPr>
              <a:t>Lack of affordable housing</a:t>
            </a:r>
          </a:p>
          <a:p>
            <a:pPr>
              <a:buClr>
                <a:srgbClr val="C0D730"/>
              </a:buClr>
            </a:pPr>
            <a:r>
              <a:rPr lang="en-US" sz="3000" dirty="0" smtClean="0">
                <a:solidFill>
                  <a:srgbClr val="FA9500"/>
                </a:solidFill>
              </a:rPr>
              <a:t>Lack of accessible and affordable child care</a:t>
            </a:r>
          </a:p>
        </p:txBody>
      </p:sp>
      <p:sp>
        <p:nvSpPr>
          <p:cNvPr id="4" name="Cross 3"/>
          <p:cNvSpPr/>
          <p:nvPr/>
        </p:nvSpPr>
        <p:spPr>
          <a:xfrm>
            <a:off x="8001000" y="2057400"/>
            <a:ext cx="609600" cy="609600"/>
          </a:xfrm>
          <a:prstGeom prst="plus">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75B6"/>
              </a:solidFill>
            </a:endParaRPr>
          </a:p>
        </p:txBody>
      </p:sp>
      <p:sp>
        <p:nvSpPr>
          <p:cNvPr id="5" name="Rectangle 4"/>
          <p:cNvSpPr/>
          <p:nvPr/>
        </p:nvSpPr>
        <p:spPr>
          <a:xfrm>
            <a:off x="7924800" y="4953000"/>
            <a:ext cx="762000" cy="228600"/>
          </a:xfrm>
          <a:prstGeom prst="rect">
            <a:avLst/>
          </a:prstGeom>
          <a:solidFill>
            <a:srgbClr val="FA9500"/>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09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Quality of Life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3657600" y="1600200"/>
            <a:ext cx="232101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45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019800" cy="990600"/>
          </a:xfrm>
        </p:spPr>
        <p:txBody>
          <a:bodyPr/>
          <a:lstStyle/>
          <a:p>
            <a:r>
              <a:rPr lang="en-US" dirty="0" smtClean="0"/>
              <a:t>Quality of Life Findings</a:t>
            </a:r>
            <a:endParaRPr lang="en-US" dirty="0"/>
          </a:p>
        </p:txBody>
      </p:sp>
      <p:sp>
        <p:nvSpPr>
          <p:cNvPr id="3" name="Content Placeholder 2"/>
          <p:cNvSpPr>
            <a:spLocks noGrp="1"/>
          </p:cNvSpPr>
          <p:nvPr>
            <p:ph sz="quarter" idx="1"/>
          </p:nvPr>
        </p:nvSpPr>
        <p:spPr>
          <a:xfrm>
            <a:off x="228600" y="1600200"/>
            <a:ext cx="8839200" cy="5181600"/>
          </a:xfrm>
        </p:spPr>
        <p:txBody>
          <a:bodyPr>
            <a:normAutofit fontScale="92500"/>
          </a:bodyPr>
          <a:lstStyle/>
          <a:p>
            <a:pPr marL="0" indent="0">
              <a:buNone/>
            </a:pPr>
            <a:r>
              <a:rPr lang="en-US" b="1" dirty="0" smtClean="0"/>
              <a:t>Percent respondents who “agree” or “strongly agree”</a:t>
            </a:r>
          </a:p>
          <a:p>
            <a:pPr marL="0" indent="0">
              <a:spcBef>
                <a:spcPts val="1800"/>
              </a:spcBef>
              <a:buNone/>
            </a:pPr>
            <a:r>
              <a:rPr lang="en-US" dirty="0" smtClean="0">
                <a:solidFill>
                  <a:srgbClr val="6CA644"/>
                </a:solidFill>
              </a:rPr>
              <a:t>88%  </a:t>
            </a:r>
            <a:r>
              <a:rPr lang="en-US" dirty="0" smtClean="0">
                <a:solidFill>
                  <a:srgbClr val="2E75B6"/>
                </a:solidFill>
              </a:rPr>
              <a:t>There are opportunities to volunteer in my community</a:t>
            </a:r>
          </a:p>
          <a:p>
            <a:pPr marL="0" indent="0">
              <a:buNone/>
            </a:pPr>
            <a:r>
              <a:rPr lang="en-US" dirty="0">
                <a:solidFill>
                  <a:srgbClr val="6CA644"/>
                </a:solidFill>
              </a:rPr>
              <a:t>87%  </a:t>
            </a:r>
            <a:r>
              <a:rPr lang="en-US" dirty="0">
                <a:solidFill>
                  <a:srgbClr val="2E75B6"/>
                </a:solidFill>
              </a:rPr>
              <a:t>This is a safe place to live</a:t>
            </a:r>
          </a:p>
          <a:p>
            <a:pPr marL="0" indent="0">
              <a:buNone/>
            </a:pPr>
            <a:r>
              <a:rPr lang="en-US" dirty="0" smtClean="0">
                <a:solidFill>
                  <a:srgbClr val="6CA644"/>
                </a:solidFill>
              </a:rPr>
              <a:t>86%  </a:t>
            </a:r>
            <a:r>
              <a:rPr lang="en-US" dirty="0" smtClean="0">
                <a:solidFill>
                  <a:srgbClr val="2E75B6"/>
                </a:solidFill>
              </a:rPr>
              <a:t>This is a good place to raise children</a:t>
            </a:r>
          </a:p>
          <a:p>
            <a:pPr marL="0" indent="0">
              <a:buNone/>
            </a:pPr>
            <a:r>
              <a:rPr lang="en-US" dirty="0" smtClean="0">
                <a:solidFill>
                  <a:srgbClr val="6CA644"/>
                </a:solidFill>
              </a:rPr>
              <a:t>85%  </a:t>
            </a:r>
            <a:r>
              <a:rPr lang="en-US" dirty="0" smtClean="0">
                <a:solidFill>
                  <a:srgbClr val="2E75B6"/>
                </a:solidFill>
              </a:rPr>
              <a:t>This is a beautiful place to live</a:t>
            </a:r>
          </a:p>
          <a:p>
            <a:pPr marL="0" indent="0">
              <a:buNone/>
            </a:pPr>
            <a:r>
              <a:rPr lang="en-US" dirty="0" smtClean="0">
                <a:solidFill>
                  <a:srgbClr val="6CA644"/>
                </a:solidFill>
              </a:rPr>
              <a:t>82%  </a:t>
            </a:r>
            <a:r>
              <a:rPr lang="en-US" dirty="0" smtClean="0">
                <a:solidFill>
                  <a:srgbClr val="2E75B6"/>
                </a:solidFill>
              </a:rPr>
              <a:t>I am satisfied with the quality of life in this community</a:t>
            </a:r>
          </a:p>
          <a:p>
            <a:pPr marL="0" indent="0">
              <a:buNone/>
            </a:pPr>
            <a:endParaRPr lang="en-US" dirty="0">
              <a:solidFill>
                <a:srgbClr val="2E75B6"/>
              </a:solidFill>
            </a:endParaRPr>
          </a:p>
          <a:p>
            <a:pPr marL="914400" indent="-914400">
              <a:buNone/>
            </a:pPr>
            <a:r>
              <a:rPr lang="en-US" dirty="0">
                <a:solidFill>
                  <a:srgbClr val="6CA644"/>
                </a:solidFill>
              </a:rPr>
              <a:t>41%  </a:t>
            </a:r>
            <a:r>
              <a:rPr lang="en-US" dirty="0">
                <a:solidFill>
                  <a:srgbClr val="FA9500"/>
                </a:solidFill>
              </a:rPr>
              <a:t>I am satisfied with local government</a:t>
            </a:r>
          </a:p>
          <a:p>
            <a:pPr marL="914400" indent="-914400">
              <a:buNone/>
            </a:pPr>
            <a:r>
              <a:rPr lang="en-US" dirty="0" smtClean="0">
                <a:solidFill>
                  <a:srgbClr val="6CA644"/>
                </a:solidFill>
              </a:rPr>
              <a:t>39%  </a:t>
            </a:r>
            <a:r>
              <a:rPr lang="en-US" dirty="0" smtClean="0">
                <a:solidFill>
                  <a:srgbClr val="FA9500"/>
                </a:solidFill>
              </a:rPr>
              <a:t>All residents think that they can make the community a better place to live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9014" y="2796067"/>
            <a:ext cx="914324" cy="1371487"/>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315200" y="228600"/>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54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4" y="232487"/>
            <a:ext cx="8001000" cy="990600"/>
          </a:xfrm>
        </p:spPr>
        <p:txBody>
          <a:bodyPr>
            <a:normAutofit/>
          </a:bodyPr>
          <a:lstStyle/>
          <a:p>
            <a:r>
              <a:rPr lang="en-US" dirty="0" smtClean="0"/>
              <a:t>Quality of Life: High-Low Game</a:t>
            </a:r>
            <a:endParaRPr lang="en-US" dirty="0"/>
          </a:p>
        </p:txBody>
      </p:sp>
      <p:sp>
        <p:nvSpPr>
          <p:cNvPr id="3" name="Content Placeholder 2"/>
          <p:cNvSpPr>
            <a:spLocks noGrp="1"/>
          </p:cNvSpPr>
          <p:nvPr>
            <p:ph sz="quarter" idx="1"/>
          </p:nvPr>
        </p:nvSpPr>
        <p:spPr>
          <a:xfrm>
            <a:off x="228600" y="1600200"/>
            <a:ext cx="8839200" cy="5181600"/>
          </a:xfrm>
        </p:spPr>
        <p:txBody>
          <a:bodyPr>
            <a:normAutofit lnSpcReduction="10000"/>
          </a:bodyPr>
          <a:lstStyle/>
          <a:p>
            <a:pPr marL="0" indent="0">
              <a:buNone/>
            </a:pPr>
            <a:r>
              <a:rPr lang="en-US" sz="3600" b="1" dirty="0" smtClean="0"/>
              <a:t>Which did respondents score most important? (The rest were least important.)</a:t>
            </a:r>
          </a:p>
          <a:p>
            <a:pPr marL="0" indent="0">
              <a:buNone/>
            </a:pPr>
            <a:endParaRPr lang="en-US" sz="3200" b="1" dirty="0" smtClean="0"/>
          </a:p>
          <a:p>
            <a:pPr marL="457200" indent="-457200"/>
            <a:r>
              <a:rPr lang="en-US" sz="4000" b="1" dirty="0" smtClean="0">
                <a:solidFill>
                  <a:schemeClr val="tx1">
                    <a:lumMod val="50000"/>
                    <a:lumOff val="50000"/>
                  </a:schemeClr>
                </a:solidFill>
              </a:rPr>
              <a:t>Resources for Parents</a:t>
            </a:r>
          </a:p>
          <a:p>
            <a:pPr marL="457200" indent="-457200"/>
            <a:r>
              <a:rPr lang="en-US" sz="4000" b="1" dirty="0" smtClean="0">
                <a:solidFill>
                  <a:schemeClr val="tx1">
                    <a:lumMod val="50000"/>
                    <a:lumOff val="50000"/>
                  </a:schemeClr>
                </a:solidFill>
              </a:rPr>
              <a:t>Good schools</a:t>
            </a:r>
          </a:p>
          <a:p>
            <a:pPr marL="457200" indent="-457200"/>
            <a:r>
              <a:rPr lang="en-US" sz="4000" b="1" dirty="0" smtClean="0">
                <a:solidFill>
                  <a:schemeClr val="tx1">
                    <a:lumMod val="50000"/>
                    <a:lumOff val="50000"/>
                  </a:schemeClr>
                </a:solidFill>
              </a:rPr>
              <a:t>Low disease rates</a:t>
            </a:r>
          </a:p>
          <a:p>
            <a:pPr marL="457200" indent="-457200"/>
            <a:r>
              <a:rPr lang="en-US" sz="4000" b="1" dirty="0" smtClean="0">
                <a:solidFill>
                  <a:schemeClr val="tx1">
                    <a:lumMod val="50000"/>
                    <a:lumOff val="50000"/>
                  </a:schemeClr>
                </a:solidFill>
              </a:rPr>
              <a:t>Low level child abuse</a:t>
            </a:r>
          </a:p>
          <a:p>
            <a:pPr marL="457200" indent="-457200"/>
            <a:r>
              <a:rPr lang="en-US" sz="4000" b="1" dirty="0" smtClean="0">
                <a:solidFill>
                  <a:schemeClr val="tx1">
                    <a:lumMod val="50000"/>
                    <a:lumOff val="50000"/>
                  </a:schemeClr>
                </a:solidFill>
              </a:rPr>
              <a:t>Low disease rates</a:t>
            </a:r>
          </a:p>
        </p:txBody>
      </p:sp>
      <p:sp>
        <p:nvSpPr>
          <p:cNvPr id="5" name="Up Arrow 4"/>
          <p:cNvSpPr/>
          <p:nvPr/>
        </p:nvSpPr>
        <p:spPr>
          <a:xfrm>
            <a:off x="6274724" y="32766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46324" y="48768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27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2400"/>
            <a:ext cx="6501767" cy="990600"/>
          </a:xfrm>
        </p:spPr>
        <p:txBody>
          <a:bodyPr>
            <a:normAutofit fontScale="90000"/>
          </a:bodyPr>
          <a:lstStyle/>
          <a:p>
            <a:r>
              <a:rPr lang="en-US" dirty="0" smtClean="0"/>
              <a:t>Most Important Factors that Contribute to Quality of Life</a:t>
            </a:r>
            <a:endParaRPr lang="en-US" dirty="0"/>
          </a:p>
        </p:txBody>
      </p:sp>
      <p:sp>
        <p:nvSpPr>
          <p:cNvPr id="3" name="Content Placeholder 2"/>
          <p:cNvSpPr>
            <a:spLocks noGrp="1"/>
          </p:cNvSpPr>
          <p:nvPr>
            <p:ph sz="quarter" idx="1"/>
          </p:nvPr>
        </p:nvSpPr>
        <p:spPr>
          <a:xfrm>
            <a:off x="228600" y="1600200"/>
            <a:ext cx="8839200" cy="5181600"/>
          </a:xfrm>
        </p:spPr>
        <p:txBody>
          <a:bodyPr>
            <a:normAutofit/>
          </a:bodyPr>
          <a:lstStyle/>
          <a:p>
            <a:pPr marL="0" indent="0">
              <a:buNone/>
            </a:pPr>
            <a:r>
              <a:rPr lang="en-US" sz="2500" b="1" dirty="0" smtClean="0"/>
              <a:t>Percent respondents who selected these among their top three:</a:t>
            </a:r>
          </a:p>
          <a:p>
            <a:pPr marL="0" indent="0">
              <a:spcBef>
                <a:spcPts val="2400"/>
              </a:spcBef>
              <a:buNone/>
            </a:pPr>
            <a:r>
              <a:rPr lang="en-US" dirty="0" smtClean="0">
                <a:solidFill>
                  <a:srgbClr val="6CA644"/>
                </a:solidFill>
              </a:rPr>
              <a:t>33%  </a:t>
            </a:r>
            <a:r>
              <a:rPr lang="en-US" dirty="0" smtClean="0">
                <a:solidFill>
                  <a:srgbClr val="2E75B6"/>
                </a:solidFill>
              </a:rPr>
              <a:t>Good schools</a:t>
            </a:r>
          </a:p>
          <a:p>
            <a:pPr marL="0" indent="0">
              <a:spcBef>
                <a:spcPts val="2400"/>
              </a:spcBef>
              <a:buNone/>
            </a:pPr>
            <a:r>
              <a:rPr lang="en-US" dirty="0" smtClean="0">
                <a:solidFill>
                  <a:srgbClr val="6CA644"/>
                </a:solidFill>
              </a:rPr>
              <a:t>30%  </a:t>
            </a:r>
            <a:r>
              <a:rPr lang="en-US" dirty="0" smtClean="0">
                <a:solidFill>
                  <a:srgbClr val="2E75B6"/>
                </a:solidFill>
              </a:rPr>
              <a:t>Good place to raise children</a:t>
            </a:r>
            <a:endParaRPr lang="en-US" dirty="0">
              <a:solidFill>
                <a:srgbClr val="2E75B6"/>
              </a:solidFill>
            </a:endParaRPr>
          </a:p>
          <a:p>
            <a:pPr marL="0" indent="0">
              <a:spcBef>
                <a:spcPts val="2400"/>
              </a:spcBef>
              <a:buNone/>
            </a:pPr>
            <a:r>
              <a:rPr lang="en-US" dirty="0" smtClean="0">
                <a:solidFill>
                  <a:srgbClr val="6CA644"/>
                </a:solidFill>
              </a:rPr>
              <a:t>25%  </a:t>
            </a:r>
            <a:r>
              <a:rPr lang="en-US" dirty="0" smtClean="0">
                <a:solidFill>
                  <a:srgbClr val="2E75B6"/>
                </a:solidFill>
              </a:rPr>
              <a:t>Clean environment</a:t>
            </a:r>
          </a:p>
          <a:p>
            <a:pPr marL="0" indent="0">
              <a:spcBef>
                <a:spcPts val="2400"/>
              </a:spcBef>
              <a:buNone/>
            </a:pPr>
            <a:r>
              <a:rPr lang="en-US" dirty="0" smtClean="0">
                <a:solidFill>
                  <a:srgbClr val="6CA644"/>
                </a:solidFill>
              </a:rPr>
              <a:t>24%  </a:t>
            </a:r>
            <a:r>
              <a:rPr lang="en-US" dirty="0" smtClean="0">
                <a:solidFill>
                  <a:srgbClr val="2E75B6"/>
                </a:solidFill>
              </a:rPr>
              <a:t>Safe neighborhoods</a:t>
            </a:r>
            <a:endParaRPr lang="en-US" dirty="0">
              <a:solidFill>
                <a:srgbClr val="2E75B6"/>
              </a:solidFill>
            </a:endParaRPr>
          </a:p>
          <a:p>
            <a:pPr marL="0" indent="0">
              <a:spcBef>
                <a:spcPts val="2400"/>
              </a:spcBef>
              <a:buNone/>
            </a:pPr>
            <a:r>
              <a:rPr lang="en-US" dirty="0" smtClean="0">
                <a:solidFill>
                  <a:srgbClr val="6CA644"/>
                </a:solidFill>
              </a:rPr>
              <a:t>19%  </a:t>
            </a:r>
            <a:r>
              <a:rPr lang="en-US" dirty="0" smtClean="0">
                <a:solidFill>
                  <a:srgbClr val="2E75B6"/>
                </a:solidFill>
              </a:rPr>
              <a:t>Healthy economy</a:t>
            </a:r>
          </a:p>
          <a:p>
            <a:pPr marL="0" indent="0">
              <a:spcBef>
                <a:spcPts val="2400"/>
              </a:spcBef>
              <a:buNone/>
            </a:pPr>
            <a:r>
              <a:rPr lang="en-US" dirty="0" smtClean="0">
                <a:solidFill>
                  <a:srgbClr val="6CA644"/>
                </a:solidFill>
              </a:rPr>
              <a:t>18%  </a:t>
            </a:r>
            <a:r>
              <a:rPr lang="en-US" dirty="0" smtClean="0">
                <a:solidFill>
                  <a:srgbClr val="2E75B6"/>
                </a:solidFill>
              </a:rPr>
              <a:t>Low crime</a:t>
            </a:r>
          </a:p>
        </p:txBody>
      </p:sp>
      <p:pic>
        <p:nvPicPr>
          <p:cNvPr id="4" name="Picture 3"/>
          <p:cNvPicPr>
            <a:picLocks noChangeAspect="1"/>
          </p:cNvPicPr>
          <p:nvPr/>
        </p:nvPicPr>
        <p:blipFill rotWithShape="1">
          <a:blip r:embed="rId2"/>
          <a:srcRect t="6015"/>
          <a:stretch/>
        </p:blipFill>
        <p:spPr>
          <a:xfrm>
            <a:off x="5334000" y="2103210"/>
            <a:ext cx="993038" cy="1025866"/>
          </a:xfrm>
          <a:prstGeom prst="rect">
            <a:avLst/>
          </a:prstGeom>
        </p:spPr>
      </p:pic>
      <p:pic>
        <p:nvPicPr>
          <p:cNvPr id="5" name="Picture 4"/>
          <p:cNvPicPr>
            <a:picLocks noChangeAspect="1"/>
          </p:cNvPicPr>
          <p:nvPr/>
        </p:nvPicPr>
        <p:blipFill>
          <a:blip r:embed="rId3"/>
          <a:stretch>
            <a:fillRect/>
          </a:stretch>
        </p:blipFill>
        <p:spPr>
          <a:xfrm>
            <a:off x="6934200" y="2819400"/>
            <a:ext cx="1040130" cy="990600"/>
          </a:xfrm>
          <a:prstGeom prst="rect">
            <a:avLst/>
          </a:prstGeom>
        </p:spPr>
      </p:pic>
      <p:pic>
        <p:nvPicPr>
          <p:cNvPr id="6" name="Picture 5"/>
          <p:cNvPicPr>
            <a:picLocks noChangeAspect="1"/>
          </p:cNvPicPr>
          <p:nvPr/>
        </p:nvPicPr>
        <p:blipFill rotWithShape="1">
          <a:blip r:embed="rId4"/>
          <a:srcRect t="7112" b="1"/>
          <a:stretch/>
        </p:blipFill>
        <p:spPr>
          <a:xfrm>
            <a:off x="5338692" y="3586276"/>
            <a:ext cx="1004075" cy="954881"/>
          </a:xfrm>
          <a:prstGeom prst="rect">
            <a:avLst/>
          </a:prstGeom>
        </p:spPr>
      </p:pic>
      <p:pic>
        <p:nvPicPr>
          <p:cNvPr id="7" name="Picture 6"/>
          <p:cNvPicPr>
            <a:picLocks noChangeAspect="1"/>
          </p:cNvPicPr>
          <p:nvPr/>
        </p:nvPicPr>
        <p:blipFill>
          <a:blip r:embed="rId5"/>
          <a:stretch>
            <a:fillRect/>
          </a:stretch>
        </p:blipFill>
        <p:spPr>
          <a:xfrm>
            <a:off x="6934200" y="4267200"/>
            <a:ext cx="1076073" cy="1076073"/>
          </a:xfrm>
          <a:prstGeom prst="rect">
            <a:avLst/>
          </a:prstGeom>
        </p:spPr>
      </p:pic>
      <p:pic>
        <p:nvPicPr>
          <p:cNvPr id="8" name="Picture 7"/>
          <p:cNvPicPr>
            <a:picLocks noChangeAspect="1"/>
          </p:cNvPicPr>
          <p:nvPr/>
        </p:nvPicPr>
        <p:blipFill>
          <a:blip r:embed="rId6"/>
          <a:stretch>
            <a:fillRect/>
          </a:stretch>
        </p:blipFill>
        <p:spPr>
          <a:xfrm>
            <a:off x="5332512" y="4953000"/>
            <a:ext cx="1057156" cy="1081741"/>
          </a:xfrm>
          <a:prstGeom prst="rect">
            <a:avLst/>
          </a:prstGeom>
        </p:spPr>
      </p:pic>
      <p:pic>
        <p:nvPicPr>
          <p:cNvPr id="9" name="Picture 8"/>
          <p:cNvPicPr>
            <a:picLocks noChangeAspect="1"/>
          </p:cNvPicPr>
          <p:nvPr/>
        </p:nvPicPr>
        <p:blipFill>
          <a:blip r:embed="rId7"/>
          <a:stretch>
            <a:fillRect/>
          </a:stretch>
        </p:blipFill>
        <p:spPr>
          <a:xfrm>
            <a:off x="7073267" y="5777855"/>
            <a:ext cx="937006" cy="982714"/>
          </a:xfrm>
          <a:prstGeom prst="rect">
            <a:avLst/>
          </a:prstGeom>
        </p:spPr>
      </p:pic>
      <p:pic>
        <p:nvPicPr>
          <p:cNvPr id="12" name="Picture 2" descr="http://www.itespresso.fr/wp-content/uploads/2013/12/twitter-france-2013.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482973"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22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Physical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363644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Physical Health: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fontScale="92500" lnSpcReduction="10000"/>
          </a:bodyPr>
          <a:lstStyle/>
          <a:p>
            <a:pPr marL="0" indent="0">
              <a:buNone/>
            </a:pPr>
            <a:r>
              <a:rPr lang="en-US" sz="3600" b="1" dirty="0" smtClean="0"/>
              <a:t>Which did respondents score, on average, as  highest</a:t>
            </a:r>
            <a:r>
              <a:rPr lang="en-US" sz="3600" b="1" dirty="0"/>
              <a:t> </a:t>
            </a:r>
            <a:r>
              <a:rPr lang="en-US" sz="3600" b="1" dirty="0" smtClean="0"/>
              <a:t>and lowest physical health needs?</a:t>
            </a:r>
          </a:p>
          <a:p>
            <a:pPr marL="0" indent="0">
              <a:buNone/>
            </a:pPr>
            <a:endParaRPr lang="en-US" sz="3000" b="1" dirty="0" smtClean="0"/>
          </a:p>
          <a:p>
            <a:pPr marL="457200" indent="-457200"/>
            <a:r>
              <a:rPr lang="en-US" sz="4000" b="1" dirty="0" smtClean="0">
                <a:solidFill>
                  <a:schemeClr val="tx1">
                    <a:lumMod val="50000"/>
                    <a:lumOff val="50000"/>
                  </a:schemeClr>
                </a:solidFill>
              </a:rPr>
              <a:t>Maternal health services</a:t>
            </a:r>
          </a:p>
          <a:p>
            <a:pPr marL="457200" indent="-457200"/>
            <a:r>
              <a:rPr lang="en-US" sz="4000" b="1" dirty="0" smtClean="0">
                <a:solidFill>
                  <a:schemeClr val="tx1">
                    <a:lumMod val="50000"/>
                    <a:lumOff val="50000"/>
                  </a:schemeClr>
                </a:solidFill>
              </a:rPr>
              <a:t>Prevention of infant mortality</a:t>
            </a:r>
          </a:p>
          <a:p>
            <a:pPr marL="457200" indent="-457200"/>
            <a:r>
              <a:rPr lang="en-US" sz="4000" b="1" dirty="0" smtClean="0">
                <a:solidFill>
                  <a:schemeClr val="tx1">
                    <a:lumMod val="50000"/>
                    <a:lumOff val="50000"/>
                  </a:schemeClr>
                </a:solidFill>
              </a:rPr>
              <a:t>Affordable health services</a:t>
            </a:r>
          </a:p>
          <a:p>
            <a:pPr marL="457200" indent="-457200"/>
            <a:r>
              <a:rPr lang="en-US" sz="4000" b="1" dirty="0" smtClean="0">
                <a:solidFill>
                  <a:schemeClr val="tx1">
                    <a:lumMod val="50000"/>
                    <a:lumOff val="50000"/>
                  </a:schemeClr>
                </a:solidFill>
              </a:rPr>
              <a:t>Tobacco cessation (quitting) services</a:t>
            </a:r>
          </a:p>
        </p:txBody>
      </p:sp>
      <p:sp>
        <p:nvSpPr>
          <p:cNvPr id="5" name="Up Arrow 4"/>
          <p:cNvSpPr/>
          <p:nvPr/>
        </p:nvSpPr>
        <p:spPr>
          <a:xfrm>
            <a:off x="6722225" y="19050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48600" y="28956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586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990600"/>
          </a:xfrm>
        </p:spPr>
        <p:txBody>
          <a:bodyPr>
            <a:noAutofit/>
          </a:bodyPr>
          <a:lstStyle/>
          <a:p>
            <a:r>
              <a:rPr lang="en-US" sz="3600" dirty="0" smtClean="0"/>
              <a:t>Top three needs related to physical health in your community?</a:t>
            </a:r>
            <a:endParaRPr lang="en-US" sz="3600" dirty="0"/>
          </a:p>
        </p:txBody>
      </p:sp>
      <p:sp>
        <p:nvSpPr>
          <p:cNvPr id="3" name="Content Placeholder 2"/>
          <p:cNvSpPr>
            <a:spLocks noGrp="1"/>
          </p:cNvSpPr>
          <p:nvPr>
            <p:ph sz="quarter" idx="1"/>
          </p:nvPr>
        </p:nvSpPr>
        <p:spPr>
          <a:xfrm>
            <a:off x="228600" y="1828800"/>
            <a:ext cx="8915400" cy="5181600"/>
          </a:xfrm>
        </p:spPr>
        <p:txBody>
          <a:bodyPr>
            <a:normAutofit/>
          </a:bodyPr>
          <a:lstStyle/>
          <a:p>
            <a:pPr marL="0" indent="0">
              <a:buNone/>
            </a:pPr>
            <a:r>
              <a:rPr lang="en-US" sz="2600" b="1" dirty="0"/>
              <a:t>Percent respondents who selected these among their top three:</a:t>
            </a:r>
          </a:p>
          <a:p>
            <a:pPr marL="0" indent="0">
              <a:spcBef>
                <a:spcPts val="1800"/>
              </a:spcBef>
              <a:buNone/>
            </a:pPr>
            <a:r>
              <a:rPr lang="en-US" dirty="0" smtClean="0">
                <a:solidFill>
                  <a:srgbClr val="6CA644"/>
                </a:solidFill>
              </a:rPr>
              <a:t>34%  </a:t>
            </a:r>
            <a:r>
              <a:rPr lang="en-US" dirty="0" smtClean="0">
                <a:solidFill>
                  <a:srgbClr val="2E75B6"/>
                </a:solidFill>
              </a:rPr>
              <a:t>Affordable health services</a:t>
            </a:r>
          </a:p>
          <a:p>
            <a:pPr marL="0" indent="0">
              <a:buNone/>
            </a:pPr>
            <a:r>
              <a:rPr lang="en-US" dirty="0" smtClean="0">
                <a:solidFill>
                  <a:srgbClr val="6CA644"/>
                </a:solidFill>
              </a:rPr>
              <a:t>30%  </a:t>
            </a:r>
            <a:r>
              <a:rPr lang="en-US" dirty="0" smtClean="0">
                <a:solidFill>
                  <a:srgbClr val="2E75B6"/>
                </a:solidFill>
              </a:rPr>
              <a:t>Affordable health insurance </a:t>
            </a:r>
          </a:p>
          <a:p>
            <a:pPr marL="0" indent="0">
              <a:buNone/>
            </a:pPr>
            <a:r>
              <a:rPr lang="en-US" dirty="0" smtClean="0">
                <a:solidFill>
                  <a:srgbClr val="6CA644"/>
                </a:solidFill>
              </a:rPr>
              <a:t>29%  </a:t>
            </a:r>
            <a:r>
              <a:rPr lang="en-US" dirty="0" smtClean="0">
                <a:solidFill>
                  <a:srgbClr val="2E75B6"/>
                </a:solidFill>
              </a:rPr>
              <a:t>Facilities for physical activity </a:t>
            </a:r>
            <a:r>
              <a:rPr lang="en-US" sz="2000" dirty="0" smtClean="0">
                <a:solidFill>
                  <a:srgbClr val="2E75B6"/>
                </a:solidFill>
              </a:rPr>
              <a:t>(including parks, trails, rec centers) </a:t>
            </a:r>
          </a:p>
          <a:p>
            <a:pPr marL="0" indent="0">
              <a:buNone/>
            </a:pPr>
            <a:r>
              <a:rPr lang="en-US" dirty="0" smtClean="0">
                <a:solidFill>
                  <a:srgbClr val="6CA644"/>
                </a:solidFill>
              </a:rPr>
              <a:t>22%  </a:t>
            </a:r>
            <a:r>
              <a:rPr lang="en-US" dirty="0" smtClean="0">
                <a:solidFill>
                  <a:srgbClr val="2E75B6"/>
                </a:solidFill>
              </a:rPr>
              <a:t>Increased health education/prevention</a:t>
            </a:r>
          </a:p>
          <a:p>
            <a:pPr marL="0" indent="0">
              <a:buNone/>
            </a:pPr>
            <a:r>
              <a:rPr lang="en-US" dirty="0" smtClean="0">
                <a:solidFill>
                  <a:srgbClr val="6CA644"/>
                </a:solidFill>
              </a:rPr>
              <a:t>19%  </a:t>
            </a:r>
            <a:r>
              <a:rPr lang="en-US" dirty="0" smtClean="0">
                <a:solidFill>
                  <a:srgbClr val="2E75B6"/>
                </a:solidFill>
              </a:rPr>
              <a:t>Affordable prescriptions</a:t>
            </a:r>
          </a:p>
          <a:p>
            <a:pPr marL="0" indent="0">
              <a:buNone/>
            </a:pPr>
            <a:r>
              <a:rPr lang="en-US" dirty="0" smtClean="0">
                <a:solidFill>
                  <a:srgbClr val="6CA644"/>
                </a:solidFill>
              </a:rPr>
              <a:t>17%  </a:t>
            </a:r>
            <a:r>
              <a:rPr lang="en-US" dirty="0" smtClean="0">
                <a:solidFill>
                  <a:srgbClr val="2E75B6"/>
                </a:solidFill>
              </a:rPr>
              <a:t>Access to healthy food options</a:t>
            </a:r>
          </a:p>
          <a:p>
            <a:pPr marL="0" indent="0">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5943600" y="2362200"/>
            <a:ext cx="857250" cy="847725"/>
          </a:xfrm>
          <a:prstGeom prst="rect">
            <a:avLst/>
          </a:prstGeom>
        </p:spPr>
      </p:pic>
      <p:pic>
        <p:nvPicPr>
          <p:cNvPr id="6" name="Picture 5"/>
          <p:cNvPicPr>
            <a:picLocks noChangeAspect="1"/>
          </p:cNvPicPr>
          <p:nvPr/>
        </p:nvPicPr>
        <p:blipFill>
          <a:blip r:embed="rId3"/>
          <a:stretch>
            <a:fillRect/>
          </a:stretch>
        </p:blipFill>
        <p:spPr>
          <a:xfrm>
            <a:off x="7467600" y="2590800"/>
            <a:ext cx="1438275" cy="923925"/>
          </a:xfrm>
          <a:prstGeom prst="rect">
            <a:avLst/>
          </a:prstGeom>
        </p:spPr>
      </p:pic>
      <p:pic>
        <p:nvPicPr>
          <p:cNvPr id="7" name="Picture 6"/>
          <p:cNvPicPr>
            <a:picLocks noChangeAspect="1"/>
          </p:cNvPicPr>
          <p:nvPr/>
        </p:nvPicPr>
        <p:blipFill>
          <a:blip r:embed="rId4"/>
          <a:stretch>
            <a:fillRect/>
          </a:stretch>
        </p:blipFill>
        <p:spPr>
          <a:xfrm>
            <a:off x="6045993" y="4962525"/>
            <a:ext cx="957263" cy="949352"/>
          </a:xfrm>
          <a:prstGeom prst="rect">
            <a:avLst/>
          </a:prstGeom>
        </p:spPr>
      </p:pic>
      <p:pic>
        <p:nvPicPr>
          <p:cNvPr id="8" name="Picture 7"/>
          <p:cNvPicPr>
            <a:picLocks noChangeAspect="1"/>
          </p:cNvPicPr>
          <p:nvPr/>
        </p:nvPicPr>
        <p:blipFill>
          <a:blip r:embed="rId5"/>
          <a:stretch>
            <a:fillRect/>
          </a:stretch>
        </p:blipFill>
        <p:spPr>
          <a:xfrm>
            <a:off x="8001000" y="4800600"/>
            <a:ext cx="500335" cy="474676"/>
          </a:xfrm>
          <a:prstGeom prst="rect">
            <a:avLst/>
          </a:prstGeom>
        </p:spPr>
      </p:pic>
      <p:pic>
        <p:nvPicPr>
          <p:cNvPr id="9" name="Picture 8"/>
          <p:cNvPicPr>
            <a:picLocks noChangeAspect="1"/>
          </p:cNvPicPr>
          <p:nvPr/>
        </p:nvPicPr>
        <p:blipFill>
          <a:blip r:embed="rId6"/>
          <a:stretch>
            <a:fillRect/>
          </a:stretch>
        </p:blipFill>
        <p:spPr>
          <a:xfrm>
            <a:off x="7138963" y="4279163"/>
            <a:ext cx="755589" cy="714375"/>
          </a:xfrm>
          <a:prstGeom prst="rect">
            <a:avLst/>
          </a:prstGeom>
        </p:spPr>
      </p:pic>
      <p:pic>
        <p:nvPicPr>
          <p:cNvPr id="11" name="Picture 2" descr="http://www.itespresso.fr/wp-content/uploads/2013/12/twitter-france-201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66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3207602"/>
            <a:ext cx="4572000" cy="2514600"/>
          </a:xfrm>
        </p:spPr>
        <p:txBody>
          <a:bodyPr>
            <a:noAutofit/>
          </a:bodyPr>
          <a:lstStyle/>
          <a:p>
            <a:r>
              <a:rPr lang="en-US" sz="4800" b="1" cap="small" dirty="0" smtClean="0"/>
              <a:t>Can we Make a Difference in our Community’s Health?</a:t>
            </a:r>
            <a:endParaRPr lang="en-US" sz="4800" b="1" cap="small" dirty="0"/>
          </a:p>
        </p:txBody>
      </p:sp>
      <p:sp>
        <p:nvSpPr>
          <p:cNvPr id="5" name="Subtitle 4"/>
          <p:cNvSpPr>
            <a:spLocks noGrp="1"/>
          </p:cNvSpPr>
          <p:nvPr>
            <p:ph type="subTitle" idx="1"/>
          </p:nvPr>
        </p:nvSpPr>
        <p:spPr/>
        <p:txBody>
          <a:bodyPr/>
          <a:lstStyle/>
          <a:p>
            <a:endParaRPr lang="en-US"/>
          </a:p>
        </p:txBody>
      </p:sp>
      <p:pic>
        <p:nvPicPr>
          <p:cNvPr id="1026" name="Picture 2" descr="http://www.kansascity.com/living/star-magazine/3d93a8/picture5388762/ALTERNATES/FREE_960/family%20gathered%20in%20front%20of%20a%20dugout%20%20somewhere%20between%20Manhattan%20and%20Wabau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2" t="3534" r="17535" b="17555"/>
          <a:stretch/>
        </p:blipFill>
        <p:spPr bwMode="auto">
          <a:xfrm>
            <a:off x="457200" y="457200"/>
            <a:ext cx="296391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jonline.com/sites/default/files/imagecache/superphoto/13321367.jpg"/>
          <p:cNvPicPr>
            <a:picLocks noChangeAspect="1" noChangeArrowheads="1"/>
          </p:cNvPicPr>
          <p:nvPr/>
        </p:nvPicPr>
        <p:blipFill rotWithShape="1">
          <a:blip r:embed="rId4">
            <a:extLst>
              <a:ext uri="{28A0092B-C50C-407E-A947-70E740481C1C}">
                <a14:useLocalDpi xmlns:a14="http://schemas.microsoft.com/office/drawing/2010/main" val="0"/>
              </a:ext>
            </a:extLst>
          </a:blip>
          <a:srcRect l="34667" t="3589" r="1277" b="32674"/>
          <a:stretch/>
        </p:blipFill>
        <p:spPr bwMode="auto">
          <a:xfrm>
            <a:off x="466373" y="3657600"/>
            <a:ext cx="2954745" cy="1979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orldonline.media.clients.ellingtoncms.com/img/croppedphotos/2013/03/08/go_genealogist_2_t640.jpg?a6ea3ebd4438a44b86d2e9c39ecf7613005fe067"/>
          <p:cNvPicPr>
            <a:picLocks noChangeAspect="1" noChangeArrowheads="1"/>
          </p:cNvPicPr>
          <p:nvPr/>
        </p:nvPicPr>
        <p:blipFill rotWithShape="1">
          <a:blip r:embed="rId5">
            <a:extLst>
              <a:ext uri="{28A0092B-C50C-407E-A947-70E740481C1C}">
                <a14:useLocalDpi xmlns:a14="http://schemas.microsoft.com/office/drawing/2010/main" val="0"/>
              </a:ext>
            </a:extLst>
          </a:blip>
          <a:srcRect l="9948" r="13802" b="32394"/>
          <a:stretch/>
        </p:blipFill>
        <p:spPr bwMode="auto">
          <a:xfrm>
            <a:off x="4419600" y="457200"/>
            <a:ext cx="4028750" cy="158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174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524425740"/>
              </p:ext>
            </p:extLst>
          </p:nvPr>
        </p:nvGraphicFramePr>
        <p:xfrm>
          <a:off x="76201" y="76200"/>
          <a:ext cx="8991599" cy="6673600"/>
        </p:xfrm>
        <a:graphic>
          <a:graphicData uri="http://schemas.openxmlformats.org/drawingml/2006/table">
            <a:tbl>
              <a:tblPr firstRow="1" bandRow="1">
                <a:noFill/>
                <a:tableStyleId>{775DCB02-9BB8-47FD-8907-85C794F793BA}</a:tableStyleId>
              </a:tblPr>
              <a:tblGrid>
                <a:gridCol w="6095999"/>
                <a:gridCol w="1371600"/>
                <a:gridCol w="1524000"/>
              </a:tblGrid>
              <a:tr h="914400">
                <a:tc>
                  <a:txBody>
                    <a:bodyPr/>
                    <a:lstStyle/>
                    <a:p>
                      <a:r>
                        <a:rPr lang="en-US" sz="2400" dirty="0" smtClean="0"/>
                        <a:t>Health 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1165753">
                <a:tc>
                  <a:txBody>
                    <a:bodyPr/>
                    <a:lstStyle/>
                    <a:p>
                      <a:r>
                        <a:rPr lang="en-US" sz="2800" dirty="0" smtClean="0">
                          <a:solidFill>
                            <a:schemeClr val="tx1">
                              <a:lumMod val="50000"/>
                              <a:lumOff val="50000"/>
                            </a:schemeClr>
                          </a:solidFill>
                        </a:rPr>
                        <a:t>Percent adults with fair or poor self- perceived health status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15.4%</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8.7%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population without</a:t>
                      </a:r>
                      <a:r>
                        <a:rPr lang="en-US" sz="2800" baseline="0" dirty="0" smtClean="0">
                          <a:solidFill>
                            <a:schemeClr val="tx1">
                              <a:lumMod val="50000"/>
                              <a:lumOff val="50000"/>
                            </a:schemeClr>
                          </a:solidFill>
                        </a:rPr>
                        <a:t> health insurance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12.3%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6.2%</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with</a:t>
                      </a:r>
                      <a:r>
                        <a:rPr lang="en-US" sz="2800" baseline="0" dirty="0" smtClean="0">
                          <a:solidFill>
                            <a:schemeClr val="tx1">
                              <a:lumMod val="50000"/>
                              <a:lumOff val="50000"/>
                            </a:schemeClr>
                          </a:solidFill>
                        </a:rPr>
                        <a:t> hypertension</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31.3%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18.9%</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tested and</a:t>
                      </a:r>
                      <a:r>
                        <a:rPr lang="en-US" sz="2800" baseline="0" dirty="0" smtClean="0">
                          <a:solidFill>
                            <a:schemeClr val="tx1">
                              <a:lumMod val="50000"/>
                              <a:lumOff val="50000"/>
                            </a:schemeClr>
                          </a:solidFill>
                        </a:rPr>
                        <a:t> diagnosed with high cholesterol</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38.1%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28.6%</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88192">
                <a:tc>
                  <a:txBody>
                    <a:bodyPr/>
                    <a:lstStyle/>
                    <a:p>
                      <a:r>
                        <a:rPr lang="en-US" sz="2800" dirty="0" smtClean="0">
                          <a:solidFill>
                            <a:schemeClr val="tx1">
                              <a:lumMod val="50000"/>
                              <a:lumOff val="50000"/>
                            </a:schemeClr>
                          </a:solidFill>
                        </a:rPr>
                        <a:t>Percent adults diagnosed with diabetes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9.6%</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4.5%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27303">
                <a:tc>
                  <a:txBody>
                    <a:bodyPr/>
                    <a:lstStyle/>
                    <a:p>
                      <a:r>
                        <a:rPr lang="en-US" sz="2800" dirty="0" smtClean="0">
                          <a:solidFill>
                            <a:schemeClr val="tx1">
                              <a:lumMod val="50000"/>
                              <a:lumOff val="50000"/>
                            </a:schemeClr>
                          </a:solidFill>
                        </a:rPr>
                        <a:t>Rate of age-adjusted cancer </a:t>
                      </a:r>
                      <a:r>
                        <a:rPr lang="en-US" sz="2000" dirty="0" smtClean="0">
                          <a:solidFill>
                            <a:schemeClr val="tx1">
                              <a:lumMod val="50000"/>
                              <a:lumOff val="50000"/>
                            </a:schemeClr>
                          </a:solidFill>
                        </a:rPr>
                        <a:t>(all cancers, per 100,000,</a:t>
                      </a:r>
                      <a:r>
                        <a:rPr lang="en-US" sz="2000" baseline="0" dirty="0" smtClean="0">
                          <a:solidFill>
                            <a:schemeClr val="tx1">
                              <a:lumMod val="50000"/>
                              <a:lumOff val="50000"/>
                            </a:schemeClr>
                          </a:solidFill>
                        </a:rPr>
                        <a:t> 2007-2011)</a:t>
                      </a:r>
                      <a:endParaRPr lang="en-US" sz="20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21.1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15.5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4953000" y="76200"/>
            <a:ext cx="134112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25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184799511"/>
              </p:ext>
            </p:extLst>
          </p:nvPr>
        </p:nvGraphicFramePr>
        <p:xfrm>
          <a:off x="76201" y="76201"/>
          <a:ext cx="8991599" cy="6816178"/>
        </p:xfrm>
        <a:graphic>
          <a:graphicData uri="http://schemas.openxmlformats.org/drawingml/2006/table">
            <a:tbl>
              <a:tblPr firstRow="1" bandRow="1">
                <a:noFill/>
                <a:tableStyleId>{775DCB02-9BB8-47FD-8907-85C794F793BA}</a:tableStyleId>
              </a:tblPr>
              <a:tblGrid>
                <a:gridCol w="6095999"/>
                <a:gridCol w="1371600"/>
                <a:gridCol w="1524000"/>
              </a:tblGrid>
              <a:tr h="1142999">
                <a:tc>
                  <a:txBody>
                    <a:bodyPr/>
                    <a:lstStyle/>
                    <a:p>
                      <a:r>
                        <a:rPr lang="en-US" sz="2800" dirty="0" smtClean="0"/>
                        <a:t>Health 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728096">
                <a:tc>
                  <a:txBody>
                    <a:bodyPr/>
                    <a:lstStyle/>
                    <a:p>
                      <a:r>
                        <a:rPr lang="en-US" sz="2800" dirty="0" smtClean="0">
                          <a:solidFill>
                            <a:schemeClr val="tx1">
                              <a:lumMod val="50000"/>
                              <a:lumOff val="50000"/>
                            </a:schemeClr>
                          </a:solidFill>
                        </a:rPr>
                        <a:t>Percent adults who are obese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30.0%</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20.7%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728096">
                <a:tc>
                  <a:txBody>
                    <a:bodyPr/>
                    <a:lstStyle/>
                    <a:p>
                      <a:r>
                        <a:rPr lang="en-US" sz="2800" dirty="0" smtClean="0">
                          <a:solidFill>
                            <a:schemeClr val="tx1">
                              <a:lumMod val="50000"/>
                              <a:lumOff val="50000"/>
                            </a:schemeClr>
                          </a:solidFill>
                        </a:rPr>
                        <a:t>Percent adults living with a disability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b="1" dirty="0" smtClean="0">
                          <a:solidFill>
                            <a:schemeClr val="tx1">
                              <a:lumMod val="50000"/>
                              <a:lumOff val="50000"/>
                            </a:schemeClr>
                          </a:solidFill>
                        </a:rPr>
                        <a:t>21.1%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15.5%</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55627">
                <a:tc>
                  <a:txBody>
                    <a:bodyPr/>
                    <a:lstStyle/>
                    <a:p>
                      <a:r>
                        <a:rPr lang="en-US" sz="2800" dirty="0" smtClean="0">
                          <a:solidFill>
                            <a:schemeClr val="tx1">
                              <a:lumMod val="50000"/>
                              <a:lumOff val="50000"/>
                            </a:schemeClr>
                          </a:solidFill>
                        </a:rPr>
                        <a:t>Percent</a:t>
                      </a:r>
                      <a:r>
                        <a:rPr lang="en-US" sz="2800" baseline="0" dirty="0" smtClean="0">
                          <a:solidFill>
                            <a:schemeClr val="tx1">
                              <a:lumMod val="50000"/>
                              <a:lumOff val="50000"/>
                            </a:schemeClr>
                          </a:solidFill>
                        </a:rPr>
                        <a:t> adults not participating in the recommended level of physical activity (aerobic and/or strengthening)</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b="1" dirty="0" smtClean="0">
                          <a:solidFill>
                            <a:schemeClr val="tx1">
                              <a:lumMod val="50000"/>
                              <a:lumOff val="50000"/>
                            </a:schemeClr>
                          </a:solidFill>
                        </a:rPr>
                        <a:t>82.1%</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73.4%</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955627">
                <a:tc>
                  <a:txBody>
                    <a:bodyPr/>
                    <a:lstStyle/>
                    <a:p>
                      <a:r>
                        <a:rPr lang="en-US" sz="2800" dirty="0" smtClean="0">
                          <a:solidFill>
                            <a:schemeClr val="tx1">
                              <a:lumMod val="50000"/>
                              <a:lumOff val="50000"/>
                            </a:schemeClr>
                          </a:solidFill>
                        </a:rPr>
                        <a:t>Percent adults reported consuming</a:t>
                      </a:r>
                      <a:r>
                        <a:rPr lang="en-US" sz="2800" baseline="0" dirty="0" smtClean="0">
                          <a:solidFill>
                            <a:schemeClr val="tx1">
                              <a:lumMod val="50000"/>
                              <a:lumOff val="50000"/>
                            </a:schemeClr>
                          </a:solidFill>
                        </a:rPr>
                        <a:t> fruit less than one time per day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41.7%</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44.6%</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832553">
                <a:tc>
                  <a:txBody>
                    <a:bodyPr/>
                    <a:lstStyle/>
                    <a:p>
                      <a:r>
                        <a:rPr lang="en-US" sz="2800" dirty="0" smtClean="0">
                          <a:solidFill>
                            <a:schemeClr val="tx1">
                              <a:lumMod val="50000"/>
                              <a:lumOff val="50000"/>
                            </a:schemeClr>
                          </a:solidFill>
                        </a:rPr>
                        <a:t>Percent adults consuming vegetables less than one time per day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dirty="0" smtClean="0">
                          <a:solidFill>
                            <a:schemeClr val="tx1">
                              <a:lumMod val="50000"/>
                              <a:lumOff val="50000"/>
                            </a:schemeClr>
                          </a:solidFill>
                        </a:rPr>
                        <a:t>22.9%</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27.3%</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728096">
                <a:tc>
                  <a:txBody>
                    <a:bodyPr/>
                    <a:lstStyle/>
                    <a:p>
                      <a:r>
                        <a:rPr lang="en-US" sz="2800" dirty="0" smtClean="0">
                          <a:solidFill>
                            <a:schemeClr val="tx1">
                              <a:lumMod val="50000"/>
                              <a:lumOff val="50000"/>
                            </a:schemeClr>
                          </a:solidFill>
                        </a:rPr>
                        <a:t>Percent adults who currently smoke cigarettes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20.0%</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dirty="0" smtClean="0">
                          <a:solidFill>
                            <a:schemeClr val="tx1">
                              <a:lumMod val="50000"/>
                              <a:lumOff val="50000"/>
                            </a:schemeClr>
                          </a:solidFill>
                        </a:rPr>
                        <a:t>19.8%</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4953000" y="533400"/>
            <a:ext cx="134112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03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Mental Health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76714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Mental Health: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fontScale="92500" lnSpcReduction="10000"/>
          </a:bodyPr>
          <a:lstStyle/>
          <a:p>
            <a:pPr marL="0" indent="0">
              <a:buNone/>
            </a:pPr>
            <a:r>
              <a:rPr lang="en-US" sz="3600" b="1" dirty="0" smtClean="0"/>
              <a:t>Which did respondents score as the highest need? (Other two scored lowest compared to all choices given.)</a:t>
            </a:r>
          </a:p>
          <a:p>
            <a:pPr marL="0" indent="0">
              <a:buNone/>
            </a:pPr>
            <a:endParaRPr lang="en-US" sz="3200" b="1" dirty="0" smtClean="0"/>
          </a:p>
          <a:p>
            <a:pPr marL="457200" indent="-457200"/>
            <a:r>
              <a:rPr lang="en-US" sz="4000" b="1" dirty="0" smtClean="0">
                <a:solidFill>
                  <a:schemeClr val="tx1">
                    <a:lumMod val="50000"/>
                    <a:lumOff val="50000"/>
                  </a:schemeClr>
                </a:solidFill>
              </a:rPr>
              <a:t>Affordable mental health services</a:t>
            </a:r>
          </a:p>
          <a:p>
            <a:pPr marL="457200" indent="-457200"/>
            <a:r>
              <a:rPr lang="en-US" sz="4000" b="1" dirty="0" smtClean="0">
                <a:solidFill>
                  <a:schemeClr val="tx1">
                    <a:lumMod val="50000"/>
                    <a:lumOff val="50000"/>
                  </a:schemeClr>
                </a:solidFill>
              </a:rPr>
              <a:t>Availability of transportation services for mental health</a:t>
            </a:r>
          </a:p>
          <a:p>
            <a:pPr marL="457200" indent="-457200"/>
            <a:r>
              <a:rPr lang="en-US" sz="4000" b="1" dirty="0" smtClean="0">
                <a:solidFill>
                  <a:schemeClr val="tx1">
                    <a:lumMod val="50000"/>
                    <a:lumOff val="50000"/>
                  </a:schemeClr>
                </a:solidFill>
              </a:rPr>
              <a:t>Affordable prescriptions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886177" y="33528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8012552" y="4343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48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858000" cy="990600"/>
          </a:xfrm>
        </p:spPr>
        <p:txBody>
          <a:bodyPr>
            <a:normAutofit fontScale="90000"/>
          </a:bodyPr>
          <a:lstStyle/>
          <a:p>
            <a:r>
              <a:rPr lang="en-US" dirty="0" smtClean="0"/>
              <a:t>Top three needs related to mental health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dirty="0">
                <a:solidFill>
                  <a:srgbClr val="6CA644"/>
                </a:solidFill>
              </a:rPr>
              <a:t>40%  </a:t>
            </a:r>
            <a:r>
              <a:rPr lang="en-US" dirty="0">
                <a:solidFill>
                  <a:srgbClr val="2E75B6"/>
                </a:solidFill>
              </a:rPr>
              <a:t>Affordable mental health services</a:t>
            </a:r>
          </a:p>
          <a:p>
            <a:pPr marL="914400" indent="-914400">
              <a:buNone/>
            </a:pPr>
            <a:r>
              <a:rPr lang="en-US" dirty="0">
                <a:solidFill>
                  <a:srgbClr val="6CA644"/>
                </a:solidFill>
              </a:rPr>
              <a:t>36%  </a:t>
            </a:r>
            <a:r>
              <a:rPr lang="en-US" dirty="0">
                <a:solidFill>
                  <a:srgbClr val="2E75B6"/>
                </a:solidFill>
              </a:rPr>
              <a:t>Affordable health insurance that includes mental health</a:t>
            </a:r>
          </a:p>
          <a:p>
            <a:pPr marL="914400" indent="-914400">
              <a:buNone/>
            </a:pPr>
            <a:r>
              <a:rPr lang="en-US" dirty="0">
                <a:solidFill>
                  <a:srgbClr val="6CA644"/>
                </a:solidFill>
              </a:rPr>
              <a:t>32%  </a:t>
            </a:r>
            <a:r>
              <a:rPr lang="en-US" dirty="0">
                <a:solidFill>
                  <a:srgbClr val="2E75B6"/>
                </a:solidFill>
              </a:rPr>
              <a:t>High quality mental health services</a:t>
            </a:r>
          </a:p>
          <a:p>
            <a:pPr marL="914400" indent="-914400">
              <a:buNone/>
            </a:pPr>
            <a:r>
              <a:rPr lang="en-US" dirty="0">
                <a:solidFill>
                  <a:srgbClr val="6CA644"/>
                </a:solidFill>
              </a:rPr>
              <a:t>28%  </a:t>
            </a:r>
            <a:r>
              <a:rPr lang="en-US" dirty="0">
                <a:solidFill>
                  <a:srgbClr val="2E75B6"/>
                </a:solidFill>
              </a:rPr>
              <a:t>Increased mental health education/prevention</a:t>
            </a:r>
          </a:p>
          <a:p>
            <a:pPr marL="914400" indent="-914400">
              <a:buNone/>
            </a:pPr>
            <a:r>
              <a:rPr lang="en-US" dirty="0" smtClean="0">
                <a:solidFill>
                  <a:srgbClr val="6CA644"/>
                </a:solidFill>
              </a:rPr>
              <a:t>27%  </a:t>
            </a:r>
            <a:r>
              <a:rPr lang="en-US" dirty="0">
                <a:solidFill>
                  <a:srgbClr val="2E75B6"/>
                </a:solidFill>
              </a:rPr>
              <a:t>Increased number of mental health providers</a:t>
            </a: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934200" y="2438400"/>
            <a:ext cx="533400" cy="567592"/>
          </a:xfrm>
          <a:prstGeom prst="rect">
            <a:avLst/>
          </a:prstGeom>
        </p:spPr>
      </p:pic>
      <p:pic>
        <p:nvPicPr>
          <p:cNvPr id="5" name="Picture 4"/>
          <p:cNvPicPr>
            <a:picLocks noChangeAspect="1"/>
          </p:cNvPicPr>
          <p:nvPr/>
        </p:nvPicPr>
        <p:blipFill>
          <a:blip r:embed="rId3"/>
          <a:stretch>
            <a:fillRect/>
          </a:stretch>
        </p:blipFill>
        <p:spPr>
          <a:xfrm>
            <a:off x="8059788" y="5638800"/>
            <a:ext cx="627012" cy="668813"/>
          </a:xfrm>
          <a:prstGeom prst="rect">
            <a:avLst/>
          </a:prstGeom>
        </p:spPr>
      </p:pic>
      <p:pic>
        <p:nvPicPr>
          <p:cNvPr id="6" name="Picture 5"/>
          <p:cNvPicPr>
            <a:picLocks noChangeAspect="1"/>
          </p:cNvPicPr>
          <p:nvPr/>
        </p:nvPicPr>
        <p:blipFill>
          <a:blip r:embed="rId4"/>
          <a:stretch>
            <a:fillRect/>
          </a:stretch>
        </p:blipFill>
        <p:spPr>
          <a:xfrm>
            <a:off x="7961354" y="3829905"/>
            <a:ext cx="877846" cy="970695"/>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778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277204938"/>
              </p:ext>
            </p:extLst>
          </p:nvPr>
        </p:nvGraphicFramePr>
        <p:xfrm>
          <a:off x="76200" y="381000"/>
          <a:ext cx="8991599" cy="4495798"/>
        </p:xfrm>
        <a:graphic>
          <a:graphicData uri="http://schemas.openxmlformats.org/drawingml/2006/table">
            <a:tbl>
              <a:tblPr firstRow="1" bandRow="1">
                <a:noFill/>
                <a:tableStyleId>{775DCB02-9BB8-47FD-8907-85C794F793BA}</a:tableStyleId>
              </a:tblPr>
              <a:tblGrid>
                <a:gridCol w="6095999"/>
                <a:gridCol w="1371600"/>
                <a:gridCol w="1524000"/>
              </a:tblGrid>
              <a:tr h="1485395">
                <a:tc>
                  <a:txBody>
                    <a:bodyPr/>
                    <a:lstStyle/>
                    <a:p>
                      <a:r>
                        <a:rPr lang="en-US" sz="2800" dirty="0" smtClean="0"/>
                        <a:t>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1782476">
                <a:tc>
                  <a:txBody>
                    <a:bodyPr/>
                    <a:lstStyle/>
                    <a:p>
                      <a:r>
                        <a:rPr lang="en-US" sz="2800" dirty="0" smtClean="0">
                          <a:solidFill>
                            <a:schemeClr val="tx1">
                              <a:lumMod val="50000"/>
                              <a:lumOff val="50000"/>
                            </a:schemeClr>
                          </a:solidFill>
                        </a:rPr>
                        <a:t>Percent of adults reporting that mental</a:t>
                      </a:r>
                      <a:r>
                        <a:rPr lang="en-US" sz="2800" baseline="0" dirty="0" smtClean="0">
                          <a:solidFill>
                            <a:schemeClr val="tx1">
                              <a:lumMod val="50000"/>
                              <a:lumOff val="50000"/>
                            </a:schemeClr>
                          </a:solidFill>
                        </a:rPr>
                        <a:t> health was not good on 14 or more days in the past 30 days</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dirty="0" smtClean="0">
                          <a:solidFill>
                            <a:schemeClr val="tx1">
                              <a:lumMod val="50000"/>
                              <a:lumOff val="50000"/>
                            </a:schemeClr>
                          </a:solidFill>
                        </a:rPr>
                        <a:t>9.7%</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9.8%</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227927">
                <a:tc>
                  <a:txBody>
                    <a:bodyPr/>
                    <a:lstStyle/>
                    <a:p>
                      <a:r>
                        <a:rPr lang="en-US" sz="2800" dirty="0" smtClean="0">
                          <a:solidFill>
                            <a:schemeClr val="tx1">
                              <a:lumMod val="50000"/>
                              <a:lumOff val="50000"/>
                            </a:schemeClr>
                          </a:solidFill>
                        </a:rPr>
                        <a:t>Percent of adults ever diagnosed with a depressive disorder</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dirty="0" smtClean="0">
                          <a:solidFill>
                            <a:schemeClr val="tx1">
                              <a:lumMod val="50000"/>
                              <a:lumOff val="50000"/>
                            </a:schemeClr>
                          </a:solidFill>
                        </a:rPr>
                        <a:t>18.1%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1" dirty="0" smtClean="0">
                          <a:solidFill>
                            <a:schemeClr val="tx1">
                              <a:lumMod val="50000"/>
                              <a:lumOff val="50000"/>
                            </a:schemeClr>
                          </a:solidFill>
                        </a:rPr>
                        <a:t>23.9%</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5257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7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Social Issues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797012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Social Issues: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a:bodyPr>
          <a:lstStyle/>
          <a:p>
            <a:pPr marL="0" indent="0">
              <a:buNone/>
            </a:pPr>
            <a:r>
              <a:rPr lang="en-US" sz="3600" b="1" dirty="0" smtClean="0"/>
              <a:t>Which did respondents score as the highest issue of concern?</a:t>
            </a:r>
          </a:p>
          <a:p>
            <a:pPr marL="0" indent="0">
              <a:buNone/>
            </a:pPr>
            <a:endParaRPr lang="en-US" sz="3200" b="1" dirty="0" smtClean="0"/>
          </a:p>
          <a:p>
            <a:pPr marL="457200" indent="-457200"/>
            <a:r>
              <a:rPr lang="en-US" sz="4000" b="1" dirty="0" smtClean="0">
                <a:solidFill>
                  <a:schemeClr val="tx1">
                    <a:lumMod val="50000"/>
                    <a:lumOff val="50000"/>
                  </a:schemeClr>
                </a:solidFill>
              </a:rPr>
              <a:t>Youth/gang violence</a:t>
            </a:r>
          </a:p>
          <a:p>
            <a:pPr marL="457200" indent="-457200"/>
            <a:r>
              <a:rPr lang="en-US" sz="4000" b="1" dirty="0" smtClean="0">
                <a:solidFill>
                  <a:schemeClr val="tx1">
                    <a:lumMod val="50000"/>
                    <a:lumOff val="50000"/>
                  </a:schemeClr>
                </a:solidFill>
              </a:rPr>
              <a:t>Elder abuse</a:t>
            </a:r>
          </a:p>
          <a:p>
            <a:pPr marL="457200" indent="-457200"/>
            <a:r>
              <a:rPr lang="en-US" sz="4000" b="1" dirty="0" smtClean="0">
                <a:solidFill>
                  <a:schemeClr val="tx1">
                    <a:lumMod val="50000"/>
                    <a:lumOff val="50000"/>
                  </a:schemeClr>
                </a:solidFill>
              </a:rPr>
              <a:t>Teen pregnancy</a:t>
            </a:r>
          </a:p>
          <a:p>
            <a:pPr marL="457200" indent="-457200"/>
            <a:r>
              <a:rPr lang="en-US" sz="4000" b="1" dirty="0" smtClean="0">
                <a:solidFill>
                  <a:schemeClr val="tx1">
                    <a:lumMod val="50000"/>
                    <a:lumOff val="50000"/>
                  </a:schemeClr>
                </a:solidFill>
              </a:rPr>
              <a:t>Inattentive driving</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390382" y="34290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516757" y="44196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516757" y="72312"/>
            <a:ext cx="1524000" cy="115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13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social issues that are of most concern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914400" indent="-914400">
              <a:buNone/>
            </a:pPr>
            <a:r>
              <a:rPr lang="en-US" sz="3200" dirty="0" smtClean="0">
                <a:solidFill>
                  <a:srgbClr val="6CA644"/>
                </a:solidFill>
              </a:rPr>
              <a:t>27%  </a:t>
            </a:r>
            <a:r>
              <a:rPr lang="en-US" sz="3200" dirty="0" smtClean="0">
                <a:solidFill>
                  <a:srgbClr val="2E75B6"/>
                </a:solidFill>
              </a:rPr>
              <a:t>Inattentive driving</a:t>
            </a:r>
            <a:endParaRPr lang="en-US" sz="3200" dirty="0">
              <a:solidFill>
                <a:srgbClr val="2E75B6"/>
              </a:solidFill>
            </a:endParaRPr>
          </a:p>
          <a:p>
            <a:pPr marL="914400" indent="-914400">
              <a:buNone/>
            </a:pPr>
            <a:r>
              <a:rPr lang="en-US" sz="3200" dirty="0" smtClean="0">
                <a:solidFill>
                  <a:srgbClr val="6CA644"/>
                </a:solidFill>
              </a:rPr>
              <a:t>27%  </a:t>
            </a:r>
            <a:r>
              <a:rPr lang="en-US" sz="3200" dirty="0" smtClean="0">
                <a:solidFill>
                  <a:srgbClr val="2E75B6"/>
                </a:solidFill>
              </a:rPr>
              <a:t>Drinking and driving</a:t>
            </a:r>
            <a:endParaRPr lang="en-US" sz="3200" dirty="0">
              <a:solidFill>
                <a:srgbClr val="2E75B6"/>
              </a:solidFill>
            </a:endParaRPr>
          </a:p>
          <a:p>
            <a:pPr marL="914400" indent="-914400">
              <a:buNone/>
            </a:pPr>
            <a:r>
              <a:rPr lang="en-US" sz="3200" dirty="0" smtClean="0">
                <a:solidFill>
                  <a:srgbClr val="6CA644"/>
                </a:solidFill>
              </a:rPr>
              <a:t>26%  </a:t>
            </a:r>
            <a:r>
              <a:rPr lang="en-US" sz="3200" dirty="0" smtClean="0">
                <a:solidFill>
                  <a:srgbClr val="2E75B6"/>
                </a:solidFill>
              </a:rPr>
              <a:t>Poverty</a:t>
            </a:r>
            <a:endParaRPr lang="en-US" sz="3200" dirty="0">
              <a:solidFill>
                <a:srgbClr val="2E75B6"/>
              </a:solidFill>
            </a:endParaRPr>
          </a:p>
          <a:p>
            <a:pPr marL="914400" indent="-914400">
              <a:buNone/>
            </a:pPr>
            <a:r>
              <a:rPr lang="en-US" sz="3200" dirty="0" smtClean="0">
                <a:solidFill>
                  <a:srgbClr val="6CA644"/>
                </a:solidFill>
              </a:rPr>
              <a:t>24%  </a:t>
            </a:r>
            <a:r>
              <a:rPr lang="en-US" sz="3200" dirty="0" smtClean="0">
                <a:solidFill>
                  <a:srgbClr val="2E75B6"/>
                </a:solidFill>
              </a:rPr>
              <a:t>Youth drug or alcohol use</a:t>
            </a:r>
            <a:endParaRPr lang="en-US" sz="3200" dirty="0">
              <a:solidFill>
                <a:srgbClr val="2E75B6"/>
              </a:solidFill>
            </a:endParaRPr>
          </a:p>
          <a:p>
            <a:pPr marL="914400" indent="-914400">
              <a:buNone/>
            </a:pPr>
            <a:r>
              <a:rPr lang="en-US" sz="3200" dirty="0" smtClean="0">
                <a:solidFill>
                  <a:srgbClr val="6CA644"/>
                </a:solidFill>
              </a:rPr>
              <a:t>19%  </a:t>
            </a:r>
            <a:r>
              <a:rPr lang="en-US" sz="3200" dirty="0" smtClean="0">
                <a:solidFill>
                  <a:srgbClr val="2E75B6"/>
                </a:solidFill>
              </a:rPr>
              <a:t>Mental illness</a:t>
            </a:r>
          </a:p>
          <a:p>
            <a:pPr marL="914400" indent="-914400">
              <a:buNone/>
            </a:pPr>
            <a:r>
              <a:rPr lang="en-US" sz="3200" dirty="0" smtClean="0">
                <a:solidFill>
                  <a:srgbClr val="6CA644"/>
                </a:solidFill>
              </a:rPr>
              <a:t>18%  </a:t>
            </a:r>
            <a:r>
              <a:rPr lang="en-US" sz="3200" dirty="0" smtClean="0">
                <a:solidFill>
                  <a:srgbClr val="2E75B6"/>
                </a:solidFill>
              </a:rPr>
              <a:t>Adult drug or alcohol use</a:t>
            </a:r>
            <a:endParaRPr lang="en-US" sz="3200" dirty="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562600" y="2590800"/>
            <a:ext cx="947736" cy="909637"/>
          </a:xfrm>
          <a:prstGeom prst="rect">
            <a:avLst/>
          </a:prstGeom>
        </p:spPr>
      </p:pic>
      <p:pic>
        <p:nvPicPr>
          <p:cNvPr id="5" name="Picture 4"/>
          <p:cNvPicPr>
            <a:picLocks noChangeAspect="1"/>
          </p:cNvPicPr>
          <p:nvPr/>
        </p:nvPicPr>
        <p:blipFill>
          <a:blip r:embed="rId3"/>
          <a:stretch>
            <a:fillRect/>
          </a:stretch>
        </p:blipFill>
        <p:spPr>
          <a:xfrm>
            <a:off x="6225396" y="4676775"/>
            <a:ext cx="728663" cy="746435"/>
          </a:xfrm>
          <a:prstGeom prst="rect">
            <a:avLst/>
          </a:prstGeom>
        </p:spPr>
      </p:pic>
      <p:pic>
        <p:nvPicPr>
          <p:cNvPr id="6" name="Picture 5"/>
          <p:cNvPicPr>
            <a:picLocks noChangeAspect="1"/>
          </p:cNvPicPr>
          <p:nvPr/>
        </p:nvPicPr>
        <p:blipFill>
          <a:blip r:embed="rId4"/>
          <a:stretch>
            <a:fillRect/>
          </a:stretch>
        </p:blipFill>
        <p:spPr>
          <a:xfrm>
            <a:off x="7591425" y="3048000"/>
            <a:ext cx="1095375" cy="1628775"/>
          </a:xfrm>
          <a:prstGeom prst="rect">
            <a:avLst/>
          </a:prstGeom>
        </p:spPr>
      </p:pic>
      <p:pic>
        <p:nvPicPr>
          <p:cNvPr id="7" name="Picture 6"/>
          <p:cNvPicPr>
            <a:picLocks noChangeAspect="1"/>
          </p:cNvPicPr>
          <p:nvPr/>
        </p:nvPicPr>
        <p:blipFill>
          <a:blip r:embed="rId5"/>
          <a:stretch>
            <a:fillRect/>
          </a:stretch>
        </p:blipFill>
        <p:spPr>
          <a:xfrm>
            <a:off x="7825606" y="5374155"/>
            <a:ext cx="627012" cy="668813"/>
          </a:xfrm>
          <a:prstGeom prst="rect">
            <a:avLst/>
          </a:prstGeom>
        </p:spPr>
      </p:pic>
      <p:pic>
        <p:nvPicPr>
          <p:cNvPr id="10" name="Picture 2" descr="http://www.itespresso.fr/wp-content/uploads/2013/12/twitter-france-20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393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related to social issues in your community?</a:t>
            </a:r>
            <a:endParaRPr lang="en-US" dirty="0"/>
          </a:p>
        </p:txBody>
      </p:sp>
      <p:sp>
        <p:nvSpPr>
          <p:cNvPr id="3" name="Content Placeholder 2"/>
          <p:cNvSpPr>
            <a:spLocks noGrp="1"/>
          </p:cNvSpPr>
          <p:nvPr>
            <p:ph sz="quarter" idx="1"/>
          </p:nvPr>
        </p:nvSpPr>
        <p:spPr>
          <a:xfrm>
            <a:off x="228600" y="1752600"/>
            <a:ext cx="75438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800" b="1" dirty="0"/>
          </a:p>
          <a:p>
            <a:pPr marL="1027113" indent="-1027113">
              <a:buNone/>
            </a:pPr>
            <a:r>
              <a:rPr lang="en-US" sz="3200" dirty="0" smtClean="0">
                <a:solidFill>
                  <a:srgbClr val="6CA644"/>
                </a:solidFill>
              </a:rPr>
              <a:t>34%  </a:t>
            </a:r>
            <a:r>
              <a:rPr lang="en-US" sz="3200" dirty="0" smtClean="0">
                <a:solidFill>
                  <a:srgbClr val="2E75B6"/>
                </a:solidFill>
              </a:rPr>
              <a:t>Availability of services for people with low incomes</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Positive activities for youth</a:t>
            </a:r>
            <a:endParaRPr lang="en-US" sz="3200" dirty="0">
              <a:solidFill>
                <a:srgbClr val="2E75B6"/>
              </a:solidFill>
            </a:endParaRPr>
          </a:p>
          <a:p>
            <a:pPr marL="1027113" indent="-1027113">
              <a:buNone/>
            </a:pPr>
            <a:r>
              <a:rPr lang="en-US" sz="3200" dirty="0" smtClean="0">
                <a:solidFill>
                  <a:srgbClr val="6CA644"/>
                </a:solidFill>
              </a:rPr>
              <a:t>25%  </a:t>
            </a:r>
            <a:r>
              <a:rPr lang="en-US" sz="3200" dirty="0" smtClean="0">
                <a:solidFill>
                  <a:srgbClr val="2E75B6"/>
                </a:solidFill>
              </a:rPr>
              <a:t>Availability of employment</a:t>
            </a:r>
            <a:endParaRPr lang="en-US" sz="32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Availability of mental health services</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Child care</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8001000" y="2895600"/>
            <a:ext cx="685800" cy="3496456"/>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01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Aligning Assessments Efforts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83330120"/>
              </p:ext>
            </p:extLst>
          </p:nvPr>
        </p:nvGraphicFramePr>
        <p:xfrm>
          <a:off x="533400" y="1843453"/>
          <a:ext cx="8530493" cy="5216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62800" y="228600"/>
            <a:ext cx="1781907" cy="1781907"/>
          </a:xfrm>
          <a:prstGeom prst="rect">
            <a:avLst/>
          </a:prstGeom>
        </p:spPr>
      </p:pic>
      <p:sp>
        <p:nvSpPr>
          <p:cNvPr id="7" name="Title 1"/>
          <p:cNvSpPr txBox="1">
            <a:spLocks/>
          </p:cNvSpPr>
          <p:nvPr/>
        </p:nvSpPr>
        <p:spPr>
          <a:xfrm>
            <a:off x="533400" y="1600200"/>
            <a:ext cx="7010400" cy="990600"/>
          </a:xfrm>
          <a:prstGeom prst="rect">
            <a:avLst/>
          </a:prstGeom>
        </p:spPr>
        <p:txBody>
          <a:bodyPr vert="horz" anchor="ctr">
            <a:normAutofit fontScale="77500" lnSpcReduction="20000"/>
          </a:bodyPr>
          <a:lstStyle>
            <a:lvl1pPr algn="l" rtl="0" eaLnBrk="1" latinLnBrk="0" hangingPunct="1">
              <a:spcBef>
                <a:spcPct val="0"/>
              </a:spcBef>
              <a:buNone/>
              <a:defRPr sz="4400" kern="1200">
                <a:solidFill>
                  <a:srgbClr val="6CA644"/>
                </a:solidFill>
                <a:latin typeface="+mj-lt"/>
                <a:ea typeface="+mj-ea"/>
                <a:cs typeface="+mj-cs"/>
              </a:defRPr>
            </a:lvl1pPr>
          </a:lstStyle>
          <a:p>
            <a:r>
              <a:rPr lang="en-US" b="1" i="1" dirty="0" smtClean="0"/>
              <a:t>Multiple related efforts have been taking place over the past several months</a:t>
            </a:r>
            <a:endParaRPr lang="en-US" b="1" i="1" dirty="0"/>
          </a:p>
        </p:txBody>
      </p:sp>
      <p:sp>
        <p:nvSpPr>
          <p:cNvPr id="8" name="Title 1"/>
          <p:cNvSpPr txBox="1">
            <a:spLocks/>
          </p:cNvSpPr>
          <p:nvPr/>
        </p:nvSpPr>
        <p:spPr>
          <a:xfrm>
            <a:off x="1755648" y="5943600"/>
            <a:ext cx="7010400" cy="990600"/>
          </a:xfrm>
          <a:prstGeom prst="rect">
            <a:avLst/>
          </a:prstGeom>
        </p:spPr>
        <p:txBody>
          <a:bodyPr vert="horz" anchor="ctr">
            <a:noAutofit/>
          </a:bodyPr>
          <a:lstStyle>
            <a:lvl1pPr algn="l" rtl="0" eaLnBrk="1" latinLnBrk="0" hangingPunct="1">
              <a:spcBef>
                <a:spcPct val="0"/>
              </a:spcBef>
              <a:buNone/>
              <a:defRPr sz="4400" kern="1200">
                <a:solidFill>
                  <a:srgbClr val="6CA644"/>
                </a:solidFill>
                <a:latin typeface="+mj-lt"/>
                <a:ea typeface="+mj-ea"/>
                <a:cs typeface="+mj-cs"/>
              </a:defRPr>
            </a:lvl1pPr>
          </a:lstStyle>
          <a:p>
            <a:r>
              <a:rPr lang="en-US" sz="2800" b="1" i="1" dirty="0" smtClean="0"/>
              <a:t>Many community partners have been involved</a:t>
            </a:r>
            <a:endParaRPr lang="en-US" sz="2800" b="1" i="1" dirty="0"/>
          </a:p>
        </p:txBody>
      </p:sp>
    </p:spTree>
    <p:extLst>
      <p:ext uri="{BB962C8B-B14F-4D97-AF65-F5344CB8AC3E}">
        <p14:creationId xmlns:p14="http://schemas.microsoft.com/office/powerpoint/2010/main" val="18980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259672263"/>
              </p:ext>
            </p:extLst>
          </p:nvPr>
        </p:nvGraphicFramePr>
        <p:xfrm>
          <a:off x="76200" y="457200"/>
          <a:ext cx="8991599" cy="3211385"/>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(2012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 of persons with food insecurity</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800" dirty="0" smtClean="0">
                          <a:solidFill>
                            <a:schemeClr val="tx1">
                              <a:lumMod val="50000"/>
                              <a:lumOff val="50000"/>
                            </a:schemeClr>
                          </a:solidFill>
                        </a:rPr>
                        <a:t>15.0%</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16.2%</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18539">
                <a:tc>
                  <a:txBody>
                    <a:bodyPr/>
                    <a:lstStyle/>
                    <a:p>
                      <a:r>
                        <a:rPr lang="en-US" sz="2800" dirty="0" smtClean="0">
                          <a:solidFill>
                            <a:schemeClr val="tx1">
                              <a:lumMod val="50000"/>
                              <a:lumOff val="50000"/>
                            </a:schemeClr>
                          </a:solidFill>
                        </a:rPr>
                        <a:t>Percent of adults who are binge drinkers </a:t>
                      </a:r>
                      <a:r>
                        <a:rPr lang="en-US" sz="2000" dirty="0" smtClean="0">
                          <a:solidFill>
                            <a:schemeClr val="tx1">
                              <a:lumMod val="50000"/>
                              <a:lumOff val="50000"/>
                            </a:schemeClr>
                          </a:solidFill>
                        </a:rPr>
                        <a:t>(2013)</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800" dirty="0" smtClean="0">
                          <a:solidFill>
                            <a:schemeClr val="tx1">
                              <a:lumMod val="50000"/>
                              <a:lumOff val="50000"/>
                            </a:schemeClr>
                          </a:solidFill>
                        </a:rPr>
                        <a:t>15.4%</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800" b="1" dirty="0" smtClean="0">
                          <a:solidFill>
                            <a:schemeClr val="tx1">
                              <a:lumMod val="50000"/>
                              <a:lumOff val="50000"/>
                            </a:schemeClr>
                          </a:solidFill>
                        </a:rPr>
                        <a:t>24.4%</a:t>
                      </a:r>
                      <a:endParaRPr lang="en-US" sz="28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47244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84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Children and Youth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405486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Children &amp; Youth: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a:bodyPr>
          <a:lstStyle/>
          <a:p>
            <a:pPr marL="0" indent="0">
              <a:buNone/>
            </a:pPr>
            <a:r>
              <a:rPr lang="en-US" sz="3600" b="1" dirty="0" smtClean="0"/>
              <a:t>Which did respondents score as highest needs for children and youth?</a:t>
            </a:r>
          </a:p>
          <a:p>
            <a:pPr marL="0" indent="0">
              <a:buNone/>
            </a:pPr>
            <a:endParaRPr lang="en-US" sz="3200" b="1" dirty="0" smtClean="0"/>
          </a:p>
          <a:p>
            <a:pPr marL="457200" indent="-457200"/>
            <a:r>
              <a:rPr lang="en-US" sz="4000" b="1" dirty="0" smtClean="0">
                <a:solidFill>
                  <a:schemeClr val="tx1">
                    <a:lumMod val="50000"/>
                    <a:lumOff val="50000"/>
                  </a:schemeClr>
                </a:solidFill>
              </a:rPr>
              <a:t>Dental care</a:t>
            </a:r>
          </a:p>
          <a:p>
            <a:pPr marL="457200" indent="-457200"/>
            <a:r>
              <a:rPr lang="en-US" sz="4000" b="1" dirty="0" smtClean="0">
                <a:solidFill>
                  <a:schemeClr val="tx1">
                    <a:lumMod val="50000"/>
                    <a:lumOff val="50000"/>
                  </a:schemeClr>
                </a:solidFill>
              </a:rPr>
              <a:t>Transportation</a:t>
            </a:r>
          </a:p>
          <a:p>
            <a:pPr marL="457200" indent="-457200"/>
            <a:r>
              <a:rPr lang="en-US" sz="4000" b="1" dirty="0" smtClean="0">
                <a:solidFill>
                  <a:schemeClr val="tx1">
                    <a:lumMod val="50000"/>
                    <a:lumOff val="50000"/>
                  </a:schemeClr>
                </a:solidFill>
              </a:rPr>
              <a:t>Medical care</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569825" y="37338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96200" y="4724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10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705600" cy="990600"/>
          </a:xfrm>
        </p:spPr>
        <p:txBody>
          <a:bodyPr>
            <a:normAutofit fontScale="90000"/>
          </a:bodyPr>
          <a:lstStyle/>
          <a:p>
            <a:r>
              <a:rPr lang="en-US" dirty="0" smtClean="0"/>
              <a:t>Top three needs related to children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23%  </a:t>
            </a:r>
            <a:r>
              <a:rPr lang="en-US" sz="3200" dirty="0" smtClean="0">
                <a:solidFill>
                  <a:srgbClr val="2E75B6"/>
                </a:solidFill>
              </a:rPr>
              <a:t>Child care for children 0-5</a:t>
            </a:r>
            <a:endParaRPr lang="en-US" sz="3200" dirty="0">
              <a:solidFill>
                <a:srgbClr val="2E75B6"/>
              </a:solidFill>
            </a:endParaRPr>
          </a:p>
          <a:p>
            <a:pPr marL="1027113" indent="-1027113">
              <a:buNone/>
            </a:pPr>
            <a:r>
              <a:rPr lang="en-US" sz="3200" dirty="0" smtClean="0">
                <a:solidFill>
                  <a:srgbClr val="6CA644"/>
                </a:solidFill>
              </a:rPr>
              <a:t>23%  </a:t>
            </a:r>
            <a:r>
              <a:rPr lang="en-US" sz="3200" dirty="0" smtClean="0">
                <a:solidFill>
                  <a:srgbClr val="2E75B6"/>
                </a:solidFill>
              </a:rPr>
              <a:t>Financial assistance to families </a:t>
            </a:r>
            <a:r>
              <a:rPr lang="en-US" sz="2800" dirty="0" smtClean="0">
                <a:solidFill>
                  <a:srgbClr val="2E75B6"/>
                </a:solidFill>
              </a:rPr>
              <a:t>(for nutrition, child care, housing, etc.)</a:t>
            </a:r>
            <a:endParaRPr lang="en-US" sz="2800" dirty="0">
              <a:solidFill>
                <a:srgbClr val="2E75B6"/>
              </a:solidFill>
            </a:endParaRPr>
          </a:p>
          <a:p>
            <a:pPr marL="1027113" indent="-1027113">
              <a:buNone/>
            </a:pPr>
            <a:r>
              <a:rPr lang="en-US" sz="3200" dirty="0" smtClean="0">
                <a:solidFill>
                  <a:srgbClr val="6CA644"/>
                </a:solidFill>
              </a:rPr>
              <a:t>22%  </a:t>
            </a:r>
            <a:r>
              <a:rPr lang="en-US" sz="3200" dirty="0" smtClean="0">
                <a:solidFill>
                  <a:srgbClr val="2E75B6"/>
                </a:solidFill>
              </a:rPr>
              <a:t>After school programs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Parenting education/skills development</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Recreational activities</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833360" y="4038600"/>
            <a:ext cx="853440" cy="1066800"/>
          </a:xfrm>
          <a:prstGeom prst="rect">
            <a:avLst/>
          </a:prstGeom>
        </p:spPr>
      </p:pic>
      <p:pic>
        <p:nvPicPr>
          <p:cNvPr id="5" name="Picture 4"/>
          <p:cNvPicPr>
            <a:picLocks noChangeAspect="1"/>
          </p:cNvPicPr>
          <p:nvPr/>
        </p:nvPicPr>
        <p:blipFill>
          <a:blip r:embed="rId3"/>
          <a:stretch>
            <a:fillRect/>
          </a:stretch>
        </p:blipFill>
        <p:spPr>
          <a:xfrm>
            <a:off x="7162800" y="2409825"/>
            <a:ext cx="948045" cy="971550"/>
          </a:xfrm>
          <a:prstGeom prst="rect">
            <a:avLst/>
          </a:prstGeom>
        </p:spPr>
      </p:pic>
      <p:pic>
        <p:nvPicPr>
          <p:cNvPr id="6" name="Picture 5"/>
          <p:cNvPicPr>
            <a:picLocks noChangeAspect="1"/>
          </p:cNvPicPr>
          <p:nvPr/>
        </p:nvPicPr>
        <p:blipFill>
          <a:blip r:embed="rId4"/>
          <a:stretch>
            <a:fillRect/>
          </a:stretch>
        </p:blipFill>
        <p:spPr>
          <a:xfrm>
            <a:off x="6928823" y="5667375"/>
            <a:ext cx="1415998" cy="918713"/>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57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related to youth in your community?</a:t>
            </a:r>
            <a:endParaRPr lang="en-US" dirty="0"/>
          </a:p>
        </p:txBody>
      </p:sp>
      <p:sp>
        <p:nvSpPr>
          <p:cNvPr id="3" name="Content Placeholder 2"/>
          <p:cNvSpPr>
            <a:spLocks noGrp="1"/>
          </p:cNvSpPr>
          <p:nvPr>
            <p:ph sz="quarter" idx="1"/>
          </p:nvPr>
        </p:nvSpPr>
        <p:spPr>
          <a:xfrm>
            <a:off x="228600" y="1752600"/>
            <a:ext cx="87630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21%  </a:t>
            </a:r>
            <a:r>
              <a:rPr lang="en-US" sz="3200" dirty="0" smtClean="0">
                <a:solidFill>
                  <a:srgbClr val="2E75B6"/>
                </a:solidFill>
              </a:rPr>
              <a:t>Employment opportunities for teens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Opportunities to contribute to the community</a:t>
            </a:r>
            <a:endParaRPr lang="en-US" sz="3200" dirty="0">
              <a:solidFill>
                <a:srgbClr val="2E75B6"/>
              </a:solidFill>
            </a:endParaRPr>
          </a:p>
          <a:p>
            <a:pPr marL="1027113" indent="-1027113">
              <a:buNone/>
            </a:pPr>
            <a:r>
              <a:rPr lang="en-US" sz="3200" dirty="0" smtClean="0">
                <a:solidFill>
                  <a:srgbClr val="6CA644"/>
                </a:solidFill>
              </a:rPr>
              <a:t>17%  </a:t>
            </a:r>
            <a:r>
              <a:rPr lang="en-US" sz="3200" dirty="0" smtClean="0">
                <a:solidFill>
                  <a:srgbClr val="2E75B6"/>
                </a:solidFill>
              </a:rPr>
              <a:t>Financial skills training</a:t>
            </a:r>
            <a:endParaRPr lang="en-US" sz="3200" dirty="0">
              <a:solidFill>
                <a:srgbClr val="2E75B6"/>
              </a:solidFill>
            </a:endParaRPr>
          </a:p>
          <a:p>
            <a:pPr marL="1027113" indent="-1027113">
              <a:buNone/>
            </a:pPr>
            <a:r>
              <a:rPr lang="en-US" sz="3200" dirty="0" smtClean="0">
                <a:solidFill>
                  <a:srgbClr val="6CA644"/>
                </a:solidFill>
              </a:rPr>
              <a:t>15%  </a:t>
            </a:r>
            <a:r>
              <a:rPr lang="en-US" sz="3200" dirty="0" smtClean="0">
                <a:solidFill>
                  <a:srgbClr val="2E75B6"/>
                </a:solidFill>
              </a:rPr>
              <a:t>Recreational activities</a:t>
            </a:r>
            <a:endParaRPr lang="en-US" sz="3200" dirty="0">
              <a:solidFill>
                <a:srgbClr val="2E75B6"/>
              </a:solidFill>
            </a:endParaRPr>
          </a:p>
          <a:p>
            <a:pPr marL="1027113" indent="-1027113">
              <a:buNone/>
            </a:pPr>
            <a:r>
              <a:rPr lang="en-US" sz="3200" dirty="0" smtClean="0">
                <a:solidFill>
                  <a:srgbClr val="6CA644"/>
                </a:solidFill>
              </a:rPr>
              <a:t>14%  </a:t>
            </a:r>
            <a:r>
              <a:rPr lang="en-US" sz="3200" dirty="0" smtClean="0">
                <a:solidFill>
                  <a:srgbClr val="2E75B6"/>
                </a:solidFill>
              </a:rPr>
              <a:t>Bullying/relationship violence prevention</a:t>
            </a:r>
          </a:p>
          <a:p>
            <a:pPr marL="1027113" indent="-1027113">
              <a:buNone/>
            </a:pPr>
            <a:r>
              <a:rPr lang="en-US" sz="3200" dirty="0" smtClean="0">
                <a:solidFill>
                  <a:srgbClr val="6CA644"/>
                </a:solidFill>
              </a:rPr>
              <a:t>14%  </a:t>
            </a:r>
            <a:r>
              <a:rPr lang="en-US" sz="3200" dirty="0" smtClean="0">
                <a:solidFill>
                  <a:srgbClr val="2E75B6"/>
                </a:solidFill>
              </a:rPr>
              <a:t>Appropriate internet/technology use</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7758113" y="2362200"/>
            <a:ext cx="928687" cy="880234"/>
          </a:xfrm>
          <a:prstGeom prst="rect">
            <a:avLst/>
          </a:prstGeom>
        </p:spPr>
      </p:pic>
      <p:grpSp>
        <p:nvGrpSpPr>
          <p:cNvPr id="9" name="Group 8"/>
          <p:cNvGrpSpPr/>
          <p:nvPr/>
        </p:nvGrpSpPr>
        <p:grpSpPr>
          <a:xfrm>
            <a:off x="5486400" y="4114800"/>
            <a:ext cx="895190" cy="787047"/>
            <a:chOff x="5943601" y="4131690"/>
            <a:chExt cx="895190" cy="787047"/>
          </a:xfrm>
        </p:grpSpPr>
        <p:pic>
          <p:nvPicPr>
            <p:cNvPr id="5" name="Picture 4"/>
            <p:cNvPicPr>
              <a:picLocks noChangeAspect="1"/>
            </p:cNvPicPr>
            <p:nvPr/>
          </p:nvPicPr>
          <p:blipFill rotWithShape="1">
            <a:blip r:embed="rId3"/>
            <a:srcRect/>
            <a:stretch/>
          </p:blipFill>
          <p:spPr>
            <a:xfrm>
              <a:off x="5943601" y="4131690"/>
              <a:ext cx="895190" cy="787047"/>
            </a:xfrm>
            <a:prstGeom prst="ellipse">
              <a:avLst/>
            </a:prstGeom>
            <a:ln>
              <a:noFill/>
            </a:ln>
            <a:effectLst>
              <a:softEdge rad="63500"/>
            </a:effectLst>
          </p:spPr>
        </p:pic>
        <p:sp>
          <p:nvSpPr>
            <p:cNvPr id="8" name="Oval 7"/>
            <p:cNvSpPr/>
            <p:nvPr/>
          </p:nvSpPr>
          <p:spPr>
            <a:xfrm>
              <a:off x="6019799" y="4191000"/>
              <a:ext cx="745111" cy="668911"/>
            </a:xfrm>
            <a:prstGeom prst="ellipse">
              <a:avLst/>
            </a:prstGeom>
            <a:noFill/>
            <a:ln w="76200">
              <a:solidFill>
                <a:srgbClr val="FFC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52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395755649"/>
              </p:ext>
            </p:extLst>
          </p:nvPr>
        </p:nvGraphicFramePr>
        <p:xfrm>
          <a:off x="79079" y="457200"/>
          <a:ext cx="8991599" cy="4267200"/>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(2012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 of births with inadequate prenatal care</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dirty="0" smtClean="0">
                          <a:solidFill>
                            <a:schemeClr val="tx1">
                              <a:lumMod val="50000"/>
                              <a:lumOff val="50000"/>
                            </a:schemeClr>
                          </a:solidFill>
                        </a:rPr>
                        <a:t>11.7%</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1" dirty="0" smtClean="0">
                          <a:solidFill>
                            <a:schemeClr val="tx1">
                              <a:lumMod val="50000"/>
                              <a:lumOff val="50000"/>
                            </a:schemeClr>
                          </a:solidFill>
                        </a:rPr>
                        <a:t>13.4%</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55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lumMod val="50000"/>
                              <a:lumOff val="50000"/>
                            </a:schemeClr>
                          </a:solidFill>
                        </a:rPr>
                        <a:t>Percent of premature births </a:t>
                      </a:r>
                      <a:r>
                        <a:rPr lang="en-US" sz="2000" b="0" baseline="0" dirty="0" smtClean="0">
                          <a:solidFill>
                            <a:schemeClr val="tx1">
                              <a:lumMod val="50000"/>
                              <a:lumOff val="50000"/>
                            </a:schemeClr>
                          </a:solidFill>
                        </a:rPr>
                        <a:t>(</a:t>
                      </a:r>
                      <a:r>
                        <a:rPr lang="en-US" sz="2000" baseline="0" dirty="0" smtClean="0">
                          <a:solidFill>
                            <a:schemeClr val="tx1">
                              <a:lumMod val="50000"/>
                              <a:lumOff val="50000"/>
                            </a:schemeClr>
                          </a:solidFill>
                        </a:rPr>
                        <a:t>2010 – 2012) </a:t>
                      </a:r>
                      <a:endParaRPr lang="en-US" sz="2000" dirty="0" smtClean="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b="1" dirty="0" smtClean="0">
                          <a:solidFill>
                            <a:schemeClr val="tx1">
                              <a:lumMod val="50000"/>
                              <a:lumOff val="50000"/>
                            </a:schemeClr>
                          </a:solidFill>
                        </a:rPr>
                        <a:t>8.9%</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8.1%</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1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lumMod val="50000"/>
                              <a:lumOff val="50000"/>
                            </a:schemeClr>
                          </a:solidFill>
                        </a:rPr>
                        <a:t>Infant</a:t>
                      </a:r>
                      <a:r>
                        <a:rPr lang="en-US" sz="2800" baseline="0" dirty="0" smtClean="0">
                          <a:solidFill>
                            <a:schemeClr val="tx1">
                              <a:lumMod val="50000"/>
                              <a:lumOff val="50000"/>
                            </a:schemeClr>
                          </a:solidFill>
                        </a:rPr>
                        <a:t> mortality rate </a:t>
                      </a:r>
                      <a:r>
                        <a:rPr lang="en-US" sz="2400" b="0" baseline="0" dirty="0" smtClean="0">
                          <a:solidFill>
                            <a:schemeClr val="tx1">
                              <a:lumMod val="50000"/>
                              <a:lumOff val="50000"/>
                            </a:schemeClr>
                          </a:solidFill>
                        </a:rPr>
                        <a:t>(</a:t>
                      </a:r>
                      <a:r>
                        <a:rPr lang="en-US" sz="2000" baseline="0" dirty="0" smtClean="0">
                          <a:solidFill>
                            <a:schemeClr val="tx1">
                              <a:lumMod val="50000"/>
                              <a:lumOff val="50000"/>
                            </a:schemeClr>
                          </a:solidFill>
                        </a:rPr>
                        <a:t>2009 – 2013) </a:t>
                      </a:r>
                      <a:endParaRPr lang="en-US" sz="2800" dirty="0" smtClean="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b="1" dirty="0" smtClean="0">
                          <a:solidFill>
                            <a:schemeClr val="tx1">
                              <a:lumMod val="50000"/>
                              <a:lumOff val="50000"/>
                            </a:schemeClr>
                          </a:solidFill>
                        </a:rPr>
                        <a:t>6.4</a:t>
                      </a: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b="0" dirty="0" smtClean="0">
                          <a:solidFill>
                            <a:schemeClr val="tx1">
                              <a:lumMod val="50000"/>
                              <a:lumOff val="50000"/>
                            </a:schemeClr>
                          </a:solidFill>
                        </a:rPr>
                        <a:t>6.2</a:t>
                      </a:r>
                      <a:endParaRPr lang="en-US" sz="2400" b="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5257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00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Education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4249670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Education: High-Low Game</a:t>
            </a:r>
            <a:endParaRPr lang="en-US" dirty="0"/>
          </a:p>
        </p:txBody>
      </p:sp>
      <p:sp>
        <p:nvSpPr>
          <p:cNvPr id="3" name="Content Placeholder 2"/>
          <p:cNvSpPr>
            <a:spLocks noGrp="1"/>
          </p:cNvSpPr>
          <p:nvPr>
            <p:ph sz="quarter" idx="1"/>
          </p:nvPr>
        </p:nvSpPr>
        <p:spPr>
          <a:xfrm>
            <a:off x="228600" y="1600200"/>
            <a:ext cx="6934200" cy="5181600"/>
          </a:xfrm>
        </p:spPr>
        <p:txBody>
          <a:bodyPr>
            <a:normAutofit fontScale="92500" lnSpcReduction="10000"/>
          </a:bodyPr>
          <a:lstStyle/>
          <a:p>
            <a:pPr marL="0" indent="0">
              <a:buNone/>
            </a:pPr>
            <a:r>
              <a:rPr lang="en-US" sz="3600" b="1" dirty="0" smtClean="0"/>
              <a:t>Which did respondents score as highest need?</a:t>
            </a:r>
          </a:p>
          <a:p>
            <a:pPr marL="0" indent="0">
              <a:buNone/>
            </a:pPr>
            <a:endParaRPr lang="en-US" sz="3200" b="1" dirty="0" smtClean="0"/>
          </a:p>
          <a:p>
            <a:pPr marL="457200" indent="-457200"/>
            <a:r>
              <a:rPr lang="en-US" sz="4000" b="1" dirty="0" smtClean="0">
                <a:solidFill>
                  <a:schemeClr val="tx1">
                    <a:lumMod val="50000"/>
                    <a:lumOff val="50000"/>
                  </a:schemeClr>
                </a:solidFill>
              </a:rPr>
              <a:t>Raising standardized test scores</a:t>
            </a:r>
          </a:p>
          <a:p>
            <a:pPr marL="457200" indent="-457200"/>
            <a:r>
              <a:rPr lang="en-US" sz="4000" b="1" dirty="0" smtClean="0">
                <a:solidFill>
                  <a:schemeClr val="tx1">
                    <a:lumMod val="50000"/>
                    <a:lumOff val="50000"/>
                  </a:schemeClr>
                </a:solidFill>
              </a:rPr>
              <a:t>Updated text books</a:t>
            </a:r>
          </a:p>
          <a:p>
            <a:pPr marL="457200" indent="-457200"/>
            <a:r>
              <a:rPr lang="en-US" sz="4000" b="1" dirty="0" smtClean="0">
                <a:solidFill>
                  <a:schemeClr val="tx1">
                    <a:lumMod val="50000"/>
                    <a:lumOff val="50000"/>
                  </a:schemeClr>
                </a:solidFill>
              </a:rPr>
              <a:t>Condition of school buildings</a:t>
            </a:r>
          </a:p>
          <a:p>
            <a:pPr marL="457200" indent="-457200"/>
            <a:r>
              <a:rPr lang="en-US" sz="4000" b="1" dirty="0" smtClean="0">
                <a:solidFill>
                  <a:schemeClr val="tx1">
                    <a:lumMod val="50000"/>
                    <a:lumOff val="50000"/>
                  </a:schemeClr>
                </a:solidFill>
              </a:rPr>
              <a:t>Getting &amp; keeping good teachers</a:t>
            </a:r>
          </a:p>
          <a:p>
            <a:pPr marL="457200" indent="-457200"/>
            <a:r>
              <a:rPr lang="en-US" sz="4000" b="1" dirty="0" smtClean="0">
                <a:solidFill>
                  <a:schemeClr val="tx1">
                    <a:lumMod val="50000"/>
                    <a:lumOff val="50000"/>
                  </a:schemeClr>
                </a:solidFill>
              </a:rPr>
              <a:t>More extracurricular activities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858000" y="17145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8001000" y="2438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445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needs regarding education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35%  </a:t>
            </a:r>
            <a:r>
              <a:rPr lang="en-US" sz="3200" dirty="0" smtClean="0">
                <a:solidFill>
                  <a:srgbClr val="2E75B6"/>
                </a:solidFill>
              </a:rPr>
              <a:t>Getting and keeping good teachers</a:t>
            </a:r>
            <a:endParaRPr lang="en-US" sz="3200" dirty="0">
              <a:solidFill>
                <a:srgbClr val="2E75B6"/>
              </a:solidFill>
            </a:endParaRPr>
          </a:p>
          <a:p>
            <a:pPr marL="1027113" indent="-1027113">
              <a:buNone/>
            </a:pPr>
            <a:r>
              <a:rPr lang="en-US" sz="3200" dirty="0" smtClean="0">
                <a:solidFill>
                  <a:srgbClr val="6CA644"/>
                </a:solidFill>
              </a:rPr>
              <a:t>18%  </a:t>
            </a:r>
            <a:r>
              <a:rPr lang="en-US" sz="3200" dirty="0" smtClean="0">
                <a:solidFill>
                  <a:srgbClr val="2E75B6"/>
                </a:solidFill>
              </a:rPr>
              <a:t>Increased parental involvement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Increased expectations for student achievement</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Equality in funding among school districts</a:t>
            </a:r>
          </a:p>
          <a:p>
            <a:pPr marL="1027113" indent="-1027113">
              <a:buNone/>
            </a:pPr>
            <a:endParaRPr lang="en-US" sz="3200" dirty="0">
              <a:solidFill>
                <a:srgbClr val="2E75B6"/>
              </a:solidFill>
            </a:endParaRPr>
          </a:p>
          <a:p>
            <a:pPr marL="569913" indent="-569913">
              <a:buNone/>
            </a:pPr>
            <a:r>
              <a:rPr lang="en-US" sz="3200" i="1" dirty="0" smtClean="0">
                <a:solidFill>
                  <a:schemeClr val="tx1">
                    <a:lumMod val="50000"/>
                    <a:lumOff val="50000"/>
                  </a:schemeClr>
                </a:solidFill>
              </a:rPr>
              <a:t>In general, respondents rated the quality of schools and teachers very high.</a:t>
            </a: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6217" t="6675" r="25719" b="36764"/>
          <a:stretch/>
        </p:blipFill>
        <p:spPr>
          <a:xfrm>
            <a:off x="7543800" y="2819400"/>
            <a:ext cx="838200" cy="762000"/>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45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Aging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12473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p:cNvSpPr>
          <p:nvPr>
            <p:ph type="title"/>
          </p:nvPr>
        </p:nvSpPr>
        <p:spPr>
          <a:xfrm>
            <a:off x="533400" y="121444"/>
            <a:ext cx="8153400" cy="990600"/>
          </a:xfrm>
        </p:spPr>
        <p:txBody>
          <a:bodyPr>
            <a:normAutofit fontScale="90000"/>
          </a:bodyPr>
          <a:lstStyle/>
          <a:p>
            <a:pPr eaLnBrk="1" hangingPunct="1"/>
            <a:r>
              <a:rPr lang="en-US" sz="3200" b="0" dirty="0" smtClean="0">
                <a:ea typeface="ＭＳ Ｐゴシック" panose="020B0600070205080204" pitchFamily="34" charset="-128"/>
              </a:rPr>
              <a:t>Comprehensive Community Needs Assessment</a:t>
            </a:r>
            <a:br>
              <a:rPr lang="en-US" sz="3200" b="0" dirty="0" smtClean="0">
                <a:ea typeface="ＭＳ Ｐゴシック" panose="020B0600070205080204" pitchFamily="34" charset="-128"/>
              </a:rPr>
            </a:br>
            <a:r>
              <a:rPr lang="en-US" sz="3600" b="1" dirty="0" smtClean="0">
                <a:ea typeface="ＭＳ Ｐゴシック" panose="020B0600070205080204" pitchFamily="34" charset="-128"/>
              </a:rPr>
              <a:t>Key Partners</a:t>
            </a:r>
          </a:p>
        </p:txBody>
      </p:sp>
      <p:sp>
        <p:nvSpPr>
          <p:cNvPr id="2" name="Rectangle 1"/>
          <p:cNvSpPr/>
          <p:nvPr/>
        </p:nvSpPr>
        <p:spPr>
          <a:xfrm>
            <a:off x="7315200" y="6248400"/>
            <a:ext cx="1676400" cy="50641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10243" name="Picture 4"/>
          <p:cNvPicPr>
            <a:picLocks noChangeAspect="1"/>
          </p:cNvPicPr>
          <p:nvPr/>
        </p:nvPicPr>
        <p:blipFill>
          <a:blip r:embed="rId3">
            <a:extLst>
              <a:ext uri="{28A0092B-C50C-407E-A947-70E740481C1C}">
                <a14:useLocalDpi xmlns:a14="http://schemas.microsoft.com/office/drawing/2010/main" val="0"/>
              </a:ext>
            </a:extLst>
          </a:blip>
          <a:srcRect l="6024" t="16766" r="7098" b="17412"/>
          <a:stretch>
            <a:fillRect/>
          </a:stretch>
        </p:blipFill>
        <p:spPr bwMode="auto">
          <a:xfrm>
            <a:off x="5791200" y="5683250"/>
            <a:ext cx="3048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0"/>
          <p:cNvSpPr txBox="1">
            <a:spLocks noChangeArrowheads="1"/>
          </p:cNvSpPr>
          <p:nvPr/>
        </p:nvSpPr>
        <p:spPr bwMode="auto">
          <a:xfrm>
            <a:off x="342900" y="1604594"/>
            <a:ext cx="42672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sz="2000" b="1" dirty="0">
                <a:latin typeface="+mn-lt"/>
                <a:cs typeface="Arial" panose="020B0604020202020204" pitchFamily="34" charset="0"/>
              </a:rPr>
              <a:t>Project coordination provided by </a:t>
            </a:r>
            <a:endParaRPr lang="en-US" sz="2000" b="1" dirty="0" smtClean="0">
              <a:latin typeface="+mn-lt"/>
              <a:cs typeface="Arial" panose="020B0604020202020204" pitchFamily="34" charset="0"/>
            </a:endParaRPr>
          </a:p>
          <a:p>
            <a:pPr algn="ctr" eaLnBrk="1" hangingPunct="1">
              <a:lnSpc>
                <a:spcPct val="90000"/>
              </a:lnSpc>
            </a:pPr>
            <a:r>
              <a:rPr lang="en-US" sz="2000" b="1" dirty="0" smtClean="0">
                <a:latin typeface="+mn-lt"/>
                <a:cs typeface="Arial" panose="020B0604020202020204" pitchFamily="34" charset="0"/>
              </a:rPr>
              <a:t>Riley </a:t>
            </a:r>
            <a:r>
              <a:rPr lang="en-US" sz="2000" b="1" dirty="0">
                <a:latin typeface="+mn-lt"/>
                <a:cs typeface="Arial" panose="020B0604020202020204" pitchFamily="34" charset="0"/>
              </a:rPr>
              <a:t>County </a:t>
            </a:r>
          </a:p>
          <a:p>
            <a:pPr algn="ctr" eaLnBrk="1" hangingPunct="1">
              <a:lnSpc>
                <a:spcPct val="90000"/>
              </a:lnSpc>
            </a:pPr>
            <a:r>
              <a:rPr lang="en-US" sz="2000" b="1" dirty="0">
                <a:latin typeface="+mn-lt"/>
                <a:cs typeface="Arial" panose="020B0604020202020204" pitchFamily="34" charset="0"/>
              </a:rPr>
              <a:t>Seniors</a:t>
            </a:r>
            <a:r>
              <a:rPr lang="en-US" altLang="en-US" sz="2000" b="1" dirty="0">
                <a:latin typeface="+mn-lt"/>
                <a:cs typeface="Arial" panose="020B0604020202020204" pitchFamily="34" charset="0"/>
              </a:rPr>
              <a:t>’</a:t>
            </a:r>
            <a:r>
              <a:rPr lang="en-US" sz="2000" b="1" dirty="0">
                <a:latin typeface="+mn-lt"/>
                <a:cs typeface="Arial" panose="020B0604020202020204" pitchFamily="34" charset="0"/>
              </a:rPr>
              <a:t> Service Center</a:t>
            </a:r>
          </a:p>
        </p:txBody>
      </p:sp>
      <p:sp>
        <p:nvSpPr>
          <p:cNvPr id="12" name="TextBox 11"/>
          <p:cNvSpPr txBox="1"/>
          <p:nvPr/>
        </p:nvSpPr>
        <p:spPr>
          <a:xfrm>
            <a:off x="419100" y="2671394"/>
            <a:ext cx="4267200" cy="928688"/>
          </a:xfrm>
          <a:prstGeom prst="rect">
            <a:avLst/>
          </a:prstGeom>
          <a:noFill/>
          <a:ln>
            <a:noFill/>
          </a:ln>
        </p:spPr>
        <p:txBody>
          <a:bodyPr>
            <a:spAutoFit/>
          </a:bodyPr>
          <a:lstStyle/>
          <a:p>
            <a:pPr marL="54864" algn="ctr">
              <a:lnSpc>
                <a:spcPct val="90000"/>
              </a:lnSpc>
              <a:spcBef>
                <a:spcPts val="0"/>
              </a:spcBef>
              <a:defRPr/>
            </a:pPr>
            <a:r>
              <a:rPr lang="en-US" sz="2000" b="1" dirty="0">
                <a:ea typeface="+mn-ea"/>
                <a:cs typeface="Arial" charset="0"/>
              </a:rPr>
              <a:t>Conducted by Center for Community Support &amp; Research</a:t>
            </a:r>
          </a:p>
          <a:p>
            <a:pPr marL="54864" algn="ctr">
              <a:lnSpc>
                <a:spcPct val="90000"/>
              </a:lnSpc>
              <a:spcBef>
                <a:spcPts val="0"/>
              </a:spcBef>
              <a:defRPr/>
            </a:pPr>
            <a:r>
              <a:rPr lang="en-US" sz="2000" b="1" dirty="0">
                <a:ea typeface="+mn-ea"/>
                <a:cs typeface="Arial" charset="0"/>
              </a:rPr>
              <a:t>Wichita State University</a:t>
            </a:r>
          </a:p>
        </p:txBody>
      </p:sp>
      <p:sp>
        <p:nvSpPr>
          <p:cNvPr id="13" name="TextBox 12"/>
          <p:cNvSpPr txBox="1"/>
          <p:nvPr/>
        </p:nvSpPr>
        <p:spPr>
          <a:xfrm>
            <a:off x="421871" y="3824801"/>
            <a:ext cx="4419600" cy="2267287"/>
          </a:xfrm>
          <a:prstGeom prst="rect">
            <a:avLst/>
          </a:prstGeom>
          <a:noFill/>
          <a:ln>
            <a:noFill/>
          </a:ln>
        </p:spPr>
        <p:txBody>
          <a:bodyPr wrap="square">
            <a:spAutoFit/>
          </a:bodyPr>
          <a:lstStyle>
            <a:lvl1pPr marL="539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ts val="800"/>
              </a:spcBef>
            </a:pPr>
            <a:r>
              <a:rPr lang="en-US" sz="2000" b="1" i="1" dirty="0">
                <a:latin typeface="+mn-lt"/>
                <a:cs typeface="Arial" panose="020B0604020202020204" pitchFamily="34" charset="0"/>
              </a:rPr>
              <a:t>Design Team Members:</a:t>
            </a:r>
          </a:p>
          <a:p>
            <a:pPr eaLnBrk="1" hangingPunct="1">
              <a:lnSpc>
                <a:spcPct val="90000"/>
              </a:lnSpc>
              <a:spcBef>
                <a:spcPts val="800"/>
              </a:spcBef>
              <a:buFont typeface="Arial" panose="020B0604020202020204" pitchFamily="34" charset="0"/>
              <a:buChar char="•"/>
            </a:pPr>
            <a:r>
              <a:rPr lang="en-US" sz="2000" dirty="0" err="1">
                <a:latin typeface="+mn-lt"/>
                <a:cs typeface="Arial" panose="020B0604020202020204" pitchFamily="34" charset="0"/>
              </a:rPr>
              <a:t>Konza</a:t>
            </a:r>
            <a:r>
              <a:rPr lang="en-US" sz="2000" dirty="0">
                <a:latin typeface="+mn-lt"/>
                <a:cs typeface="Arial" panose="020B0604020202020204" pitchFamily="34" charset="0"/>
              </a:rPr>
              <a:t> United Way</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Mercy Regional Health Center</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Health Department</a:t>
            </a:r>
          </a:p>
          <a:p>
            <a:pPr eaLnBrk="1" hangingPunct="1">
              <a:lnSpc>
                <a:spcPct val="90000"/>
              </a:lnSpc>
              <a:spcBef>
                <a:spcPts val="800"/>
              </a:spcBef>
              <a:buFont typeface="Arial" panose="020B0604020202020204" pitchFamily="34" charset="0"/>
              <a:buChar char="•"/>
            </a:pPr>
            <a:r>
              <a:rPr lang="en-US" sz="2000" dirty="0">
                <a:latin typeface="+mn-lt"/>
                <a:cs typeface="Arial" panose="020B0604020202020204" pitchFamily="34" charset="0"/>
              </a:rPr>
              <a:t>Riley County Seniors</a:t>
            </a:r>
            <a:r>
              <a:rPr lang="en-US" altLang="en-US" sz="2000" dirty="0">
                <a:latin typeface="+mn-lt"/>
                <a:cs typeface="Arial" panose="020B0604020202020204" pitchFamily="34" charset="0"/>
              </a:rPr>
              <a:t>’</a:t>
            </a:r>
            <a:r>
              <a:rPr lang="en-US" sz="2000" dirty="0">
                <a:latin typeface="+mn-lt"/>
                <a:cs typeface="Arial" panose="020B0604020202020204" pitchFamily="34" charset="0"/>
              </a:rPr>
              <a:t> </a:t>
            </a:r>
            <a:r>
              <a:rPr lang="en-US" sz="2000" dirty="0" smtClean="0">
                <a:latin typeface="+mn-lt"/>
                <a:cs typeface="Arial" panose="020B0604020202020204" pitchFamily="34" charset="0"/>
              </a:rPr>
              <a:t>Service </a:t>
            </a:r>
            <a:r>
              <a:rPr lang="en-US" sz="2000" dirty="0">
                <a:latin typeface="+mn-lt"/>
                <a:cs typeface="Arial" panose="020B0604020202020204" pitchFamily="34" charset="0"/>
              </a:rPr>
              <a:t>Center</a:t>
            </a:r>
          </a:p>
          <a:p>
            <a:pPr eaLnBrk="1" hangingPunct="1">
              <a:lnSpc>
                <a:spcPct val="90000"/>
              </a:lnSpc>
              <a:spcBef>
                <a:spcPts val="800"/>
              </a:spcBef>
            </a:pPr>
            <a:endParaRPr lang="en-US" sz="2000" b="1" dirty="0">
              <a:latin typeface="+mn-lt"/>
              <a:cs typeface="Arial" panose="020B0604020202020204" pitchFamily="34" charset="0"/>
            </a:endParaRPr>
          </a:p>
        </p:txBody>
      </p:sp>
      <p:sp>
        <p:nvSpPr>
          <p:cNvPr id="14" name="TextBox 13"/>
          <p:cNvSpPr txBox="1"/>
          <p:nvPr/>
        </p:nvSpPr>
        <p:spPr>
          <a:xfrm>
            <a:off x="5146964" y="1604594"/>
            <a:ext cx="3810000" cy="3475823"/>
          </a:xfrm>
          <a:prstGeom prst="rect">
            <a:avLst/>
          </a:prstGeom>
          <a:noFill/>
          <a:ln>
            <a:noFill/>
          </a:ln>
        </p:spPr>
        <p:txBody>
          <a:bodyPr>
            <a:spAutoFit/>
          </a:bodyPr>
          <a:lstStyle/>
          <a:p>
            <a:pPr marL="344488" indent="-344488" algn="ctr">
              <a:lnSpc>
                <a:spcPct val="90000"/>
              </a:lnSpc>
              <a:spcBef>
                <a:spcPts val="600"/>
              </a:spcBef>
              <a:defRPr/>
            </a:pPr>
            <a:r>
              <a:rPr lang="en-US" sz="2200" b="1" i="1" dirty="0">
                <a:ea typeface="+mn-ea"/>
                <a:cs typeface="Arial" charset="0"/>
              </a:rPr>
              <a:t>Funding provided by:</a:t>
            </a:r>
          </a:p>
          <a:p>
            <a:pPr marL="344488" indent="-344488">
              <a:lnSpc>
                <a:spcPct val="90000"/>
              </a:lnSpc>
              <a:spcBef>
                <a:spcPts val="1000"/>
              </a:spcBef>
              <a:buFont typeface="Arial"/>
              <a:buChar char="•"/>
              <a:defRPr/>
            </a:pPr>
            <a:r>
              <a:rPr lang="en-US" sz="2200" dirty="0">
                <a:ea typeface="+mn-ea"/>
                <a:cs typeface="Arial" charset="0"/>
              </a:rPr>
              <a:t>Caroline F. </a:t>
            </a:r>
            <a:r>
              <a:rPr lang="en-US" sz="2200" dirty="0" err="1">
                <a:ea typeface="+mn-ea"/>
                <a:cs typeface="Arial" charset="0"/>
              </a:rPr>
              <a:t>Peine</a:t>
            </a:r>
            <a:r>
              <a:rPr lang="en-US" sz="2200" dirty="0">
                <a:ea typeface="+mn-ea"/>
                <a:cs typeface="Arial" charset="0"/>
              </a:rPr>
              <a:t> Charitable Foundation (Manhattan Fund)</a:t>
            </a:r>
          </a:p>
          <a:p>
            <a:pPr marL="344488" indent="-344488">
              <a:lnSpc>
                <a:spcPct val="90000"/>
              </a:lnSpc>
              <a:spcBef>
                <a:spcPts val="1000"/>
              </a:spcBef>
              <a:buFont typeface="Arial"/>
              <a:buChar char="•"/>
              <a:defRPr/>
            </a:pPr>
            <a:r>
              <a:rPr lang="en-US" sz="2200" dirty="0" err="1">
                <a:ea typeface="+mn-ea"/>
                <a:cs typeface="Arial" charset="0"/>
              </a:rPr>
              <a:t>Konza</a:t>
            </a:r>
            <a:r>
              <a:rPr lang="en-US" sz="2200" dirty="0">
                <a:ea typeface="+mn-ea"/>
                <a:cs typeface="Arial" charset="0"/>
              </a:rPr>
              <a:t> United Way</a:t>
            </a:r>
          </a:p>
          <a:p>
            <a:pPr marL="344488" indent="-344488">
              <a:lnSpc>
                <a:spcPct val="90000"/>
              </a:lnSpc>
              <a:spcBef>
                <a:spcPts val="1000"/>
              </a:spcBef>
              <a:buFont typeface="Arial"/>
              <a:buChar char="•"/>
              <a:defRPr/>
            </a:pPr>
            <a:r>
              <a:rPr lang="en-US" sz="2200" dirty="0">
                <a:ea typeface="+mn-ea"/>
                <a:cs typeface="Arial" charset="0"/>
              </a:rPr>
              <a:t>Mercy Regional Health Center</a:t>
            </a:r>
          </a:p>
          <a:p>
            <a:pPr marL="344488" indent="-344488">
              <a:lnSpc>
                <a:spcPct val="90000"/>
              </a:lnSpc>
              <a:spcBef>
                <a:spcPts val="1000"/>
              </a:spcBef>
              <a:buFont typeface="Arial"/>
              <a:buChar char="•"/>
              <a:defRPr/>
            </a:pPr>
            <a:r>
              <a:rPr lang="en-US" sz="2200" dirty="0">
                <a:ea typeface="+mn-ea"/>
                <a:cs typeface="Arial" charset="0"/>
              </a:rPr>
              <a:t>Riley County Council on Aging</a:t>
            </a:r>
          </a:p>
          <a:p>
            <a:pPr marL="344488" indent="-344488">
              <a:lnSpc>
                <a:spcPct val="90000"/>
              </a:lnSpc>
              <a:spcBef>
                <a:spcPts val="1000"/>
              </a:spcBef>
              <a:buFont typeface="Arial"/>
              <a:buChar char="•"/>
              <a:defRPr/>
            </a:pPr>
            <a:r>
              <a:rPr lang="en-US" sz="2200" dirty="0">
                <a:ea typeface="+mn-ea"/>
                <a:cs typeface="Arial" charset="0"/>
              </a:rPr>
              <a:t>Wamego Health Center</a:t>
            </a:r>
          </a:p>
        </p:txBody>
      </p:sp>
      <p:sp>
        <p:nvSpPr>
          <p:cNvPr id="4" name="TextBox 3"/>
          <p:cNvSpPr txBox="1"/>
          <p:nvPr/>
        </p:nvSpPr>
        <p:spPr>
          <a:xfrm>
            <a:off x="412173" y="5989673"/>
            <a:ext cx="5295900" cy="646331"/>
          </a:xfrm>
          <a:prstGeom prst="rect">
            <a:avLst/>
          </a:prstGeom>
          <a:noFill/>
        </p:spPr>
        <p:txBody>
          <a:bodyPr wrap="square" rtlCol="0">
            <a:spAutoFit/>
          </a:bodyPr>
          <a:lstStyle/>
          <a:p>
            <a:r>
              <a:rPr lang="en-US" dirty="0">
                <a:solidFill>
                  <a:srgbClr val="6CA644"/>
                </a:solidFill>
              </a:rPr>
              <a:t>For full report, see </a:t>
            </a:r>
            <a:r>
              <a:rPr lang="en-US" dirty="0" smtClean="0">
                <a:solidFill>
                  <a:srgbClr val="6CA644"/>
                </a:solidFill>
              </a:rPr>
              <a:t>www.rileycountycommunityneedsassessment.org</a:t>
            </a:r>
            <a:endParaRPr lang="en-US" dirty="0">
              <a:solidFill>
                <a:srgbClr val="6CA644"/>
              </a:solidFill>
            </a:endParaRPr>
          </a:p>
        </p:txBody>
      </p:sp>
    </p:spTree>
    <p:extLst>
      <p:ext uri="{BB962C8B-B14F-4D97-AF65-F5344CB8AC3E}">
        <p14:creationId xmlns:p14="http://schemas.microsoft.com/office/powerpoint/2010/main" val="2217081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Aging: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a:bodyPr>
          <a:lstStyle/>
          <a:p>
            <a:pPr marL="0" indent="0">
              <a:buNone/>
            </a:pPr>
            <a:r>
              <a:rPr lang="en-US" sz="3600" b="1" dirty="0" smtClean="0"/>
              <a:t>Which did respondents score as the highest need?</a:t>
            </a:r>
          </a:p>
          <a:p>
            <a:pPr marL="0" indent="0">
              <a:buNone/>
            </a:pPr>
            <a:endParaRPr lang="en-US" sz="2000" b="1" dirty="0" smtClean="0"/>
          </a:p>
          <a:p>
            <a:pPr marL="457200" indent="-457200"/>
            <a:r>
              <a:rPr lang="en-US" sz="4000" b="1" dirty="0" smtClean="0">
                <a:solidFill>
                  <a:schemeClr val="tx1">
                    <a:lumMod val="50000"/>
                    <a:lumOff val="50000"/>
                  </a:schemeClr>
                </a:solidFill>
              </a:rPr>
              <a:t>Elder abuse</a:t>
            </a:r>
          </a:p>
          <a:p>
            <a:pPr marL="457200" indent="-457200"/>
            <a:r>
              <a:rPr lang="en-US" sz="4000" b="1" dirty="0" smtClean="0">
                <a:solidFill>
                  <a:schemeClr val="tx1">
                    <a:lumMod val="50000"/>
                    <a:lumOff val="50000"/>
                  </a:schemeClr>
                </a:solidFill>
              </a:rPr>
              <a:t>Affordable housing</a:t>
            </a:r>
          </a:p>
          <a:p>
            <a:pPr marL="457200" indent="-457200"/>
            <a:r>
              <a:rPr lang="en-US" sz="4000" b="1" dirty="0" smtClean="0">
                <a:solidFill>
                  <a:schemeClr val="tx1">
                    <a:lumMod val="50000"/>
                    <a:lumOff val="50000"/>
                  </a:schemeClr>
                </a:solidFill>
              </a:rPr>
              <a:t>Substance abuse</a:t>
            </a:r>
          </a:p>
          <a:p>
            <a:pPr marL="457200" indent="-457200"/>
            <a:r>
              <a:rPr lang="en-US" sz="4000" b="1" dirty="0" smtClean="0">
                <a:solidFill>
                  <a:schemeClr val="tx1">
                    <a:lumMod val="50000"/>
                    <a:lumOff val="50000"/>
                  </a:schemeClr>
                </a:solidFill>
              </a:rPr>
              <a:t>Hospice</a:t>
            </a:r>
          </a:p>
          <a:p>
            <a:pPr marL="457200" indent="-457200"/>
            <a:r>
              <a:rPr lang="en-US" sz="4000" b="1" dirty="0" smtClean="0">
                <a:solidFill>
                  <a:schemeClr val="tx1">
                    <a:lumMod val="50000"/>
                    <a:lumOff val="50000"/>
                  </a:schemeClr>
                </a:solidFill>
              </a:rPr>
              <a:t>Utility assistance</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6569825" y="3733800"/>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696200" y="4724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957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990600"/>
          </a:xfrm>
        </p:spPr>
        <p:txBody>
          <a:bodyPr>
            <a:normAutofit fontScale="90000"/>
          </a:bodyPr>
          <a:lstStyle/>
          <a:p>
            <a:r>
              <a:rPr lang="en-US" dirty="0" smtClean="0"/>
              <a:t>Top three needs for older adults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22%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19%  </a:t>
            </a:r>
            <a:r>
              <a:rPr lang="en-US" sz="3200" dirty="0" smtClean="0">
                <a:solidFill>
                  <a:srgbClr val="2E75B6"/>
                </a:solidFill>
              </a:rPr>
              <a:t>Independent living at home</a:t>
            </a:r>
            <a:endParaRPr lang="en-US" sz="3200" dirty="0">
              <a:solidFill>
                <a:srgbClr val="2E75B6"/>
              </a:solidFill>
            </a:endParaRPr>
          </a:p>
          <a:p>
            <a:pPr marL="1027113" indent="-1027113">
              <a:buNone/>
            </a:pPr>
            <a:r>
              <a:rPr lang="en-US" sz="3200" dirty="0" smtClean="0">
                <a:solidFill>
                  <a:srgbClr val="6CA644"/>
                </a:solidFill>
              </a:rPr>
              <a:t>16%  </a:t>
            </a:r>
            <a:r>
              <a:rPr lang="en-US" sz="3200" dirty="0" smtClean="0">
                <a:solidFill>
                  <a:srgbClr val="2E75B6"/>
                </a:solidFill>
              </a:rPr>
              <a:t>Transportation</a:t>
            </a:r>
            <a:endParaRPr lang="en-US" sz="3200" dirty="0">
              <a:solidFill>
                <a:srgbClr val="2E75B6"/>
              </a:solidFill>
            </a:endParaRPr>
          </a:p>
          <a:p>
            <a:pPr marL="1027113" indent="-1027113">
              <a:buNone/>
            </a:pPr>
            <a:r>
              <a:rPr lang="en-US" sz="3200" dirty="0" smtClean="0">
                <a:solidFill>
                  <a:srgbClr val="6CA644"/>
                </a:solidFill>
              </a:rPr>
              <a:t>13%  </a:t>
            </a:r>
            <a:r>
              <a:rPr lang="en-US" sz="3200" dirty="0" smtClean="0">
                <a:solidFill>
                  <a:srgbClr val="2E75B6"/>
                </a:solidFill>
              </a:rPr>
              <a:t>Ease of mobility in the community</a:t>
            </a:r>
          </a:p>
          <a:p>
            <a:pPr marL="1027113" indent="-1027113">
              <a:buNone/>
            </a:pPr>
            <a:r>
              <a:rPr lang="en-US" sz="3200" dirty="0" smtClean="0">
                <a:solidFill>
                  <a:srgbClr val="6CA644"/>
                </a:solidFill>
              </a:rPr>
              <a:t>13%  </a:t>
            </a:r>
            <a:r>
              <a:rPr lang="en-US" sz="3200" dirty="0" smtClean="0">
                <a:solidFill>
                  <a:srgbClr val="2E75B6"/>
                </a:solidFill>
              </a:rPr>
              <a:t>Affordable prescriptions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5" name="Picture 4"/>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105400" y="2438400"/>
            <a:ext cx="752475" cy="711835"/>
          </a:xfrm>
          <a:prstGeom prst="rect">
            <a:avLst/>
          </a:prstGeom>
        </p:spPr>
      </p:pic>
      <p:pic>
        <p:nvPicPr>
          <p:cNvPr id="7" name="Picture 6"/>
          <p:cNvPicPr>
            <a:picLocks noChangeAspect="1"/>
          </p:cNvPicPr>
          <p:nvPr/>
        </p:nvPicPr>
        <p:blipFill>
          <a:blip r:embed="rId3"/>
          <a:stretch>
            <a:fillRect/>
          </a:stretch>
        </p:blipFill>
        <p:spPr>
          <a:xfrm>
            <a:off x="7162800" y="4038600"/>
            <a:ext cx="1066800" cy="935966"/>
          </a:xfrm>
          <a:prstGeom prst="rect">
            <a:avLst/>
          </a:prstGeom>
        </p:spPr>
      </p:pic>
      <p:pic>
        <p:nvPicPr>
          <p:cNvPr id="8"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19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Housing</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11553283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Housing: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a:bodyPr>
          <a:lstStyle/>
          <a:p>
            <a:pPr marL="0" indent="0">
              <a:buNone/>
            </a:pPr>
            <a:r>
              <a:rPr lang="en-US" sz="3600" b="1" dirty="0" smtClean="0"/>
              <a:t>Which did respondents score as the highest need?</a:t>
            </a:r>
          </a:p>
          <a:p>
            <a:pPr marL="0" indent="0">
              <a:buNone/>
            </a:pPr>
            <a:endParaRPr lang="en-US" sz="2000" b="1" dirty="0" smtClean="0"/>
          </a:p>
          <a:p>
            <a:pPr marL="457200" indent="-457200"/>
            <a:r>
              <a:rPr lang="en-US" sz="4000" b="1" dirty="0" smtClean="0">
                <a:solidFill>
                  <a:schemeClr val="tx1">
                    <a:lumMod val="50000"/>
                    <a:lumOff val="50000"/>
                  </a:schemeClr>
                </a:solidFill>
              </a:rPr>
              <a:t>Affordable housing options</a:t>
            </a:r>
          </a:p>
          <a:p>
            <a:pPr marL="457200" indent="-457200"/>
            <a:r>
              <a:rPr lang="en-US" sz="4000" b="1" dirty="0" smtClean="0">
                <a:solidFill>
                  <a:schemeClr val="tx1">
                    <a:lumMod val="50000"/>
                    <a:lumOff val="50000"/>
                  </a:schemeClr>
                </a:solidFill>
              </a:rPr>
              <a:t>Historic preservation</a:t>
            </a:r>
          </a:p>
          <a:p>
            <a:pPr marL="457200" indent="-457200"/>
            <a:r>
              <a:rPr lang="en-US" sz="4000" b="1" dirty="0" smtClean="0">
                <a:solidFill>
                  <a:schemeClr val="tx1">
                    <a:lumMod val="50000"/>
                    <a:lumOff val="50000"/>
                  </a:schemeClr>
                </a:solidFill>
              </a:rPr>
              <a:t>Education about responsible homeownership</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222754" y="3687388"/>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8094491" y="46482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885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990600"/>
          </a:xfrm>
        </p:spPr>
        <p:txBody>
          <a:bodyPr>
            <a:normAutofit fontScale="90000"/>
          </a:bodyPr>
          <a:lstStyle/>
          <a:p>
            <a:r>
              <a:rPr lang="en-US" dirty="0" smtClean="0"/>
              <a:t>Top three needs related to housing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2600" b="1" dirty="0"/>
          </a:p>
          <a:p>
            <a:pPr marL="1027113" indent="-1027113">
              <a:buNone/>
            </a:pPr>
            <a:r>
              <a:rPr lang="en-US" sz="3200" dirty="0" smtClean="0">
                <a:solidFill>
                  <a:srgbClr val="6CA644"/>
                </a:solidFill>
              </a:rPr>
              <a:t>52%  </a:t>
            </a:r>
            <a:r>
              <a:rPr lang="en-US" sz="3200" dirty="0" smtClean="0">
                <a:solidFill>
                  <a:srgbClr val="2E75B6"/>
                </a:solidFill>
              </a:rPr>
              <a:t>Affordable housing</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Assistance with property repair and maintenance</a:t>
            </a:r>
            <a:endParaRPr lang="en-US" sz="3200" dirty="0">
              <a:solidFill>
                <a:srgbClr val="2E75B6"/>
              </a:solidFill>
            </a:endParaRPr>
          </a:p>
          <a:p>
            <a:pPr marL="1027113" indent="-1027113">
              <a:buNone/>
            </a:pPr>
            <a:r>
              <a:rPr lang="en-US" sz="3200" dirty="0" smtClean="0">
                <a:solidFill>
                  <a:srgbClr val="6CA644"/>
                </a:solidFill>
              </a:rPr>
              <a:t>26%  </a:t>
            </a:r>
            <a:r>
              <a:rPr lang="en-US" sz="3200" dirty="0" smtClean="0">
                <a:solidFill>
                  <a:srgbClr val="2E75B6"/>
                </a:solidFill>
              </a:rPr>
              <a:t>Higher quality rentals</a:t>
            </a:r>
            <a:endParaRPr lang="en-US" sz="3200" dirty="0">
              <a:solidFill>
                <a:srgbClr val="2E75B6"/>
              </a:solidFill>
            </a:endParaRPr>
          </a:p>
          <a:p>
            <a:pPr marL="1027113" indent="-1027113">
              <a:buNone/>
            </a:pPr>
            <a:r>
              <a:rPr lang="en-US" sz="3200" dirty="0" smtClean="0">
                <a:solidFill>
                  <a:srgbClr val="6CA644"/>
                </a:solidFill>
              </a:rPr>
              <a:t>24%  </a:t>
            </a:r>
            <a:r>
              <a:rPr lang="en-US" sz="3200" dirty="0" smtClean="0">
                <a:solidFill>
                  <a:srgbClr val="2E75B6"/>
                </a:solidFill>
              </a:rPr>
              <a:t>Code enforcement</a:t>
            </a:r>
          </a:p>
          <a:p>
            <a:pPr marL="1027113" indent="-1027113">
              <a:buNone/>
            </a:pPr>
            <a:r>
              <a:rPr lang="en-US" sz="3200" dirty="0" smtClean="0">
                <a:solidFill>
                  <a:srgbClr val="6CA644"/>
                </a:solidFill>
              </a:rPr>
              <a:t>20%  </a:t>
            </a:r>
            <a:r>
              <a:rPr lang="en-US" sz="3200" dirty="0" smtClean="0">
                <a:solidFill>
                  <a:srgbClr val="2E75B6"/>
                </a:solidFill>
              </a:rPr>
              <a:t>Neighborhood improvement programs</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rotWithShape="1">
          <a:blip r:embed="rId2"/>
          <a:srcRect l="25879" t="7895" r="29899" b="39474"/>
          <a:stretch/>
        </p:blipFill>
        <p:spPr>
          <a:xfrm>
            <a:off x="5181600" y="4267200"/>
            <a:ext cx="838201" cy="762000"/>
          </a:xfrm>
          <a:prstGeom prst="rect">
            <a:avLst/>
          </a:prstGeom>
        </p:spPr>
      </p:pic>
      <p:pic>
        <p:nvPicPr>
          <p:cNvPr id="5" name="Picture 4"/>
          <p:cNvPicPr>
            <a:picLocks noChangeAspect="1"/>
          </p:cNvPicPr>
          <p:nvPr/>
        </p:nvPicPr>
        <p:blipFill>
          <a:blip r:embed="rId3"/>
          <a:stretch>
            <a:fillRect/>
          </a:stretch>
        </p:blipFill>
        <p:spPr>
          <a:xfrm>
            <a:off x="7543800" y="2819400"/>
            <a:ext cx="895350" cy="1066800"/>
          </a:xfrm>
          <a:prstGeom prst="rect">
            <a:avLst/>
          </a:prstGeom>
        </p:spPr>
      </p:pic>
      <p:pic>
        <p:nvPicPr>
          <p:cNvPr id="6" name="Picture 5"/>
          <p:cNvPicPr>
            <a:picLocks noChangeAspect="1"/>
          </p:cNvPicPr>
          <p:nvPr/>
        </p:nvPicPr>
        <p:blipFill>
          <a:blip r:embed="rId4"/>
          <a:stretch>
            <a:fillRect/>
          </a:stretch>
        </p:blipFill>
        <p:spPr>
          <a:xfrm>
            <a:off x="7772400" y="5410200"/>
            <a:ext cx="990600" cy="990600"/>
          </a:xfrm>
          <a:prstGeom prst="rect">
            <a:avLst/>
          </a:prstGeom>
        </p:spPr>
      </p:pic>
      <p:pic>
        <p:nvPicPr>
          <p:cNvPr id="9" name="Picture 2" descr="http://www.itespresso.fr/wp-content/uploads/2013/12/twitter-france-201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45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Transportation</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9622734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2487"/>
            <a:ext cx="8001000" cy="990600"/>
          </a:xfrm>
        </p:spPr>
        <p:txBody>
          <a:bodyPr>
            <a:normAutofit/>
          </a:bodyPr>
          <a:lstStyle/>
          <a:p>
            <a:r>
              <a:rPr lang="en-US" dirty="0" smtClean="0"/>
              <a:t>Transportation: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lnSpcReduction="10000"/>
          </a:bodyPr>
          <a:lstStyle/>
          <a:p>
            <a:pPr marL="0" indent="0">
              <a:buNone/>
            </a:pPr>
            <a:r>
              <a:rPr lang="en-US" sz="3600" b="1" dirty="0" smtClean="0"/>
              <a:t>Which did respondents score as the highest need?</a:t>
            </a:r>
          </a:p>
          <a:p>
            <a:pPr marL="0" indent="0">
              <a:buNone/>
            </a:pPr>
            <a:endParaRPr lang="en-US" sz="2000" b="1" dirty="0" smtClean="0"/>
          </a:p>
          <a:p>
            <a:pPr marL="457200" indent="-457200"/>
            <a:r>
              <a:rPr lang="en-US" sz="4000" b="1" dirty="0" smtClean="0">
                <a:solidFill>
                  <a:schemeClr val="tx1">
                    <a:lumMod val="50000"/>
                    <a:lumOff val="50000"/>
                  </a:schemeClr>
                </a:solidFill>
              </a:rPr>
              <a:t>Build new roads</a:t>
            </a:r>
          </a:p>
          <a:p>
            <a:pPr marL="457200" indent="-457200"/>
            <a:r>
              <a:rPr lang="en-US" sz="4000" b="1" dirty="0" smtClean="0">
                <a:solidFill>
                  <a:schemeClr val="tx1">
                    <a:lumMod val="50000"/>
                    <a:lumOff val="50000"/>
                  </a:schemeClr>
                </a:solidFill>
              </a:rPr>
              <a:t>Increase options for overnight public parking</a:t>
            </a:r>
          </a:p>
          <a:p>
            <a:pPr marL="457200" indent="-457200"/>
            <a:r>
              <a:rPr lang="en-US" sz="4000" b="1" dirty="0" smtClean="0">
                <a:solidFill>
                  <a:schemeClr val="tx1">
                    <a:lumMod val="50000"/>
                    <a:lumOff val="50000"/>
                  </a:schemeClr>
                </a:solidFill>
              </a:rPr>
              <a:t>Widen existing roads</a:t>
            </a:r>
          </a:p>
          <a:p>
            <a:pPr marL="457200" indent="-457200"/>
            <a:r>
              <a:rPr lang="en-US" sz="4000" b="1" dirty="0" smtClean="0">
                <a:solidFill>
                  <a:schemeClr val="tx1">
                    <a:lumMod val="50000"/>
                    <a:lumOff val="50000"/>
                  </a:schemeClr>
                </a:solidFill>
              </a:rPr>
              <a:t>Improve public transit service</a:t>
            </a:r>
          </a:p>
          <a:p>
            <a:pPr marL="457200" indent="-457200"/>
            <a:r>
              <a:rPr lang="en-US" sz="4000" b="1" dirty="0" smtClean="0">
                <a:solidFill>
                  <a:schemeClr val="tx1">
                    <a:lumMod val="50000"/>
                    <a:lumOff val="50000"/>
                  </a:schemeClr>
                </a:solidFill>
              </a:rPr>
              <a:t>Improve driver education</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200900" y="2373842"/>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86700" y="4198755"/>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0607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10400" cy="990600"/>
          </a:xfrm>
        </p:spPr>
        <p:txBody>
          <a:bodyPr>
            <a:normAutofit fontScale="90000"/>
          </a:bodyPr>
          <a:lstStyle/>
          <a:p>
            <a:r>
              <a:rPr lang="en-US" dirty="0" smtClean="0"/>
              <a:t>Top three transportation-related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1027113" indent="-1027113">
              <a:buNone/>
            </a:pPr>
            <a:r>
              <a:rPr lang="en-US" sz="3200" dirty="0" smtClean="0">
                <a:solidFill>
                  <a:srgbClr val="6CA644"/>
                </a:solidFill>
              </a:rPr>
              <a:t>40%  </a:t>
            </a:r>
            <a:r>
              <a:rPr lang="en-US" sz="3200" dirty="0" smtClean="0">
                <a:solidFill>
                  <a:srgbClr val="2E75B6"/>
                </a:solidFill>
              </a:rPr>
              <a:t>Improve public transit service</a:t>
            </a:r>
            <a:endParaRPr lang="en-US" sz="3200" dirty="0">
              <a:solidFill>
                <a:srgbClr val="2E75B6"/>
              </a:solidFill>
            </a:endParaRPr>
          </a:p>
          <a:p>
            <a:pPr marL="1027113" indent="-1027113">
              <a:buNone/>
            </a:pPr>
            <a:r>
              <a:rPr lang="en-US" sz="3200" dirty="0" smtClean="0">
                <a:solidFill>
                  <a:srgbClr val="6CA644"/>
                </a:solidFill>
              </a:rPr>
              <a:t>32%  </a:t>
            </a:r>
            <a:r>
              <a:rPr lang="en-US" sz="3200" dirty="0" smtClean="0">
                <a:solidFill>
                  <a:srgbClr val="2E75B6"/>
                </a:solidFill>
              </a:rPr>
              <a:t>Develop a pedestrian-friendly transportation system to make areas more walkable</a:t>
            </a:r>
            <a:endParaRPr lang="en-US" sz="3200" dirty="0">
              <a:solidFill>
                <a:srgbClr val="2E75B6"/>
              </a:solidFill>
            </a:endParaRPr>
          </a:p>
          <a:p>
            <a:pPr marL="1027113" indent="-1027113">
              <a:buNone/>
            </a:pPr>
            <a:r>
              <a:rPr lang="en-US" sz="3200" dirty="0" smtClean="0">
                <a:solidFill>
                  <a:srgbClr val="6CA644"/>
                </a:solidFill>
              </a:rPr>
              <a:t>31%  </a:t>
            </a:r>
            <a:r>
              <a:rPr lang="en-US" sz="3200" dirty="0" smtClean="0">
                <a:solidFill>
                  <a:srgbClr val="2E75B6"/>
                </a:solidFill>
              </a:rPr>
              <a:t>Provide maintenance and improvements to existing facilities</a:t>
            </a:r>
            <a:endParaRPr lang="en-US" sz="3200" dirty="0">
              <a:solidFill>
                <a:srgbClr val="2E75B6"/>
              </a:solidFill>
            </a:endParaRPr>
          </a:p>
          <a:p>
            <a:pPr marL="1027113" indent="-1027113">
              <a:buNone/>
            </a:pPr>
            <a:r>
              <a:rPr lang="en-US" sz="3200" dirty="0" smtClean="0">
                <a:solidFill>
                  <a:srgbClr val="6CA644"/>
                </a:solidFill>
              </a:rPr>
              <a:t>28%  </a:t>
            </a:r>
            <a:r>
              <a:rPr lang="en-US" sz="3200" dirty="0" smtClean="0">
                <a:solidFill>
                  <a:srgbClr val="2E75B6"/>
                </a:solidFill>
              </a:rPr>
              <a:t>Expand and improve the bike route system</a:t>
            </a:r>
          </a:p>
          <a:p>
            <a:pPr marL="1027113" indent="-1027113">
              <a:buNone/>
            </a:pPr>
            <a:r>
              <a:rPr lang="en-US" sz="3200" dirty="0" smtClean="0">
                <a:solidFill>
                  <a:srgbClr val="6CA644"/>
                </a:solidFill>
              </a:rPr>
              <a:t>26%  </a:t>
            </a:r>
            <a:r>
              <a:rPr lang="en-US" sz="3200" dirty="0" smtClean="0">
                <a:solidFill>
                  <a:srgbClr val="2E75B6"/>
                </a:solidFill>
              </a:rPr>
              <a:t>Address texting and driving</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6858000" y="5715000"/>
            <a:ext cx="1203294" cy="904667"/>
          </a:xfrm>
          <a:prstGeom prst="rect">
            <a:avLst/>
          </a:prstGeom>
        </p:spPr>
      </p:pic>
      <p:pic>
        <p:nvPicPr>
          <p:cNvPr id="7" name="Picture 2" descr="http://www.itespresso.fr/wp-content/uploads/2013/12/twitter-france-201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6855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133510447"/>
              </p:ext>
            </p:extLst>
          </p:nvPr>
        </p:nvGraphicFramePr>
        <p:xfrm>
          <a:off x="152401" y="457200"/>
          <a:ext cx="8991599" cy="3645662"/>
        </p:xfrm>
        <a:graphic>
          <a:graphicData uri="http://schemas.openxmlformats.org/drawingml/2006/table">
            <a:tbl>
              <a:tblPr firstRow="1" bandRow="1">
                <a:noFill/>
                <a:tableStyleId>{775DCB02-9BB8-47FD-8907-85C794F793BA}</a:tableStyleId>
              </a:tblPr>
              <a:tblGrid>
                <a:gridCol w="6095999"/>
                <a:gridCol w="1371600"/>
                <a:gridCol w="1524000"/>
              </a:tblGrid>
              <a:tr h="1218247">
                <a:tc>
                  <a:txBody>
                    <a:bodyPr/>
                    <a:lstStyle/>
                    <a:p>
                      <a:r>
                        <a:rPr lang="en-US" sz="2800" dirty="0" smtClean="0"/>
                        <a:t>Data from Secondary Sources </a:t>
                      </a:r>
                    </a:p>
                    <a:p>
                      <a:r>
                        <a:rPr lang="en-US" sz="1800" b="0" dirty="0" smtClean="0"/>
                        <a:t>(2013 data, unless otherwise indicated)</a:t>
                      </a:r>
                      <a:endParaRPr lang="en-US" sz="1800" b="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Kansas</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c>
                  <a:txBody>
                    <a:bodyPr/>
                    <a:lstStyle/>
                    <a:p>
                      <a:pPr algn="ctr"/>
                      <a:r>
                        <a:rPr lang="en-US" sz="2000" dirty="0" smtClean="0"/>
                        <a:t>Riley County</a:t>
                      </a:r>
                      <a:endParaRPr lang="en-US" sz="2000" dirty="0"/>
                    </a:p>
                  </a:txBody>
                  <a:tcPr anchor="ctr">
                    <a:lnB w="12700" cap="flat" cmpd="sng" algn="ctr">
                      <a:solidFill>
                        <a:srgbClr val="6CA644"/>
                      </a:solidFill>
                      <a:prstDash val="solid"/>
                      <a:round/>
                      <a:headEnd type="none" w="med" len="med"/>
                      <a:tailEnd type="none" w="med" len="med"/>
                    </a:lnB>
                    <a:solidFill>
                      <a:srgbClr val="6CA644"/>
                    </a:solidFill>
                  </a:tcPr>
                </a:tc>
              </a:tr>
              <a:tr h="974599">
                <a:tc>
                  <a:txBody>
                    <a:bodyPr/>
                    <a:lstStyle/>
                    <a:p>
                      <a:r>
                        <a:rPr lang="en-US" sz="2800" dirty="0" smtClean="0">
                          <a:solidFill>
                            <a:schemeClr val="tx1">
                              <a:lumMod val="50000"/>
                              <a:lumOff val="50000"/>
                            </a:schemeClr>
                          </a:solidFill>
                        </a:rPr>
                        <a:t>Percent</a:t>
                      </a:r>
                      <a:r>
                        <a:rPr lang="en-US" sz="2800" baseline="0" dirty="0" smtClean="0">
                          <a:solidFill>
                            <a:schemeClr val="tx1">
                              <a:lumMod val="50000"/>
                              <a:lumOff val="50000"/>
                            </a:schemeClr>
                          </a:solidFill>
                        </a:rPr>
                        <a:t> adults who reported they do not always wear a seatbelt when they drive or ride in a car</a:t>
                      </a:r>
                      <a:endParaRPr lang="en-US" sz="28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noFill/>
                  </a:tcPr>
                </a:tc>
                <a:tc>
                  <a:txBody>
                    <a:bodyPr/>
                    <a:lstStyle/>
                    <a:p>
                      <a:pPr algn="ctr"/>
                      <a:r>
                        <a:rPr lang="en-US" sz="2400" b="1" dirty="0" smtClean="0">
                          <a:solidFill>
                            <a:schemeClr val="tx1">
                              <a:lumMod val="50000"/>
                              <a:lumOff val="50000"/>
                            </a:schemeClr>
                          </a:solidFill>
                        </a:rPr>
                        <a:t>17.0%</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12.3%</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r h="1055815">
                <a:tc>
                  <a:txBody>
                    <a:bodyPr/>
                    <a:lstStyle/>
                    <a:p>
                      <a:r>
                        <a:rPr lang="en-US" sz="2800" dirty="0" smtClean="0">
                          <a:solidFill>
                            <a:schemeClr val="tx1">
                              <a:lumMod val="50000"/>
                              <a:lumOff val="50000"/>
                            </a:schemeClr>
                          </a:solidFill>
                        </a:rPr>
                        <a:t>Age-adjusted traffic injury mortality</a:t>
                      </a:r>
                      <a:r>
                        <a:rPr lang="en-US" sz="2800" baseline="0" dirty="0" smtClean="0">
                          <a:solidFill>
                            <a:schemeClr val="tx1">
                              <a:lumMod val="50000"/>
                              <a:lumOff val="50000"/>
                            </a:schemeClr>
                          </a:solidFill>
                        </a:rPr>
                        <a:t> rate </a:t>
                      </a:r>
                      <a:r>
                        <a:rPr lang="en-US" sz="2000" baseline="0" dirty="0" smtClean="0">
                          <a:solidFill>
                            <a:schemeClr val="tx1">
                              <a:lumMod val="50000"/>
                              <a:lumOff val="50000"/>
                            </a:schemeClr>
                          </a:solidFill>
                        </a:rPr>
                        <a:t>(2011-2013 per 100,000)</a:t>
                      </a:r>
                      <a:endParaRPr lang="en-US" sz="20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1F6D2"/>
                    </a:solidFill>
                  </a:tcPr>
                </a:tc>
                <a:tc>
                  <a:txBody>
                    <a:bodyPr/>
                    <a:lstStyle/>
                    <a:p>
                      <a:pPr algn="ctr"/>
                      <a:r>
                        <a:rPr lang="en-US" sz="2400" b="1" dirty="0" smtClean="0">
                          <a:solidFill>
                            <a:schemeClr val="tx1">
                              <a:lumMod val="50000"/>
                              <a:lumOff val="50000"/>
                            </a:schemeClr>
                          </a:solidFill>
                        </a:rPr>
                        <a:t>13.3</a:t>
                      </a:r>
                      <a:endParaRPr lang="en-US" sz="2400" b="1"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FFCF1D"/>
                    </a:solidFill>
                  </a:tcPr>
                </a:tc>
                <a:tc>
                  <a:txBody>
                    <a:bodyPr/>
                    <a:lstStyle/>
                    <a:p>
                      <a:pPr algn="ctr"/>
                      <a:r>
                        <a:rPr lang="en-US" sz="2400" dirty="0" smtClean="0">
                          <a:solidFill>
                            <a:schemeClr val="tx1">
                              <a:lumMod val="50000"/>
                              <a:lumOff val="50000"/>
                            </a:schemeClr>
                          </a:solidFill>
                        </a:rPr>
                        <a:t>10.0</a:t>
                      </a:r>
                      <a:endParaRPr lang="en-US" sz="2400" dirty="0">
                        <a:solidFill>
                          <a:schemeClr val="tx1">
                            <a:lumMod val="50000"/>
                            <a:lumOff val="50000"/>
                          </a:schemeClr>
                        </a:solidFill>
                      </a:endParaRPr>
                    </a:p>
                  </a:txBody>
                  <a:tcPr anchor="ctr">
                    <a:lnL w="12700" cap="flat" cmpd="sng" algn="ctr">
                      <a:solidFill>
                        <a:srgbClr val="6CA644"/>
                      </a:solidFill>
                      <a:prstDash val="solid"/>
                      <a:round/>
                      <a:headEnd type="none" w="med" len="med"/>
                      <a:tailEnd type="none" w="med" len="med"/>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solidFill>
                      <a:srgbClr val="C0D730"/>
                    </a:solidFill>
                  </a:tcPr>
                </a:tc>
              </a:tr>
            </a:tbl>
          </a:graphicData>
        </a:graphic>
      </p:graphicFrame>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657600" y="4876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92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Infrastructure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171377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66382"/>
          </a:xfrm>
        </p:spPr>
        <p:txBody>
          <a:bodyPr>
            <a:noAutofit/>
          </a:bodyPr>
          <a:lstStyle/>
          <a:p>
            <a:r>
              <a:rPr lang="en-US" sz="3200" dirty="0" smtClean="0"/>
              <a:t>Community Meetings for Public Input</a:t>
            </a:r>
            <a:endParaRPr lang="en-US" sz="3200" dirty="0"/>
          </a:p>
        </p:txBody>
      </p:sp>
      <p:sp>
        <p:nvSpPr>
          <p:cNvPr id="3" name="Content Placeholder 2"/>
          <p:cNvSpPr>
            <a:spLocks noGrp="1"/>
          </p:cNvSpPr>
          <p:nvPr>
            <p:ph sz="quarter" idx="1"/>
          </p:nvPr>
        </p:nvSpPr>
        <p:spPr>
          <a:xfrm>
            <a:off x="685800" y="794982"/>
            <a:ext cx="7650386" cy="533400"/>
          </a:xfrm>
        </p:spPr>
        <p:txBody>
          <a:bodyPr>
            <a:normAutofit/>
          </a:bodyPr>
          <a:lstStyle/>
          <a:p>
            <a:pPr marL="0" indent="0">
              <a:buNone/>
            </a:pPr>
            <a:r>
              <a:rPr lang="en-US" sz="2000" dirty="0" smtClean="0"/>
              <a:t>Please help publicize and consider attending!</a:t>
            </a:r>
          </a:p>
          <a:p>
            <a:endParaRPr lang="en-US" sz="2800" dirty="0"/>
          </a:p>
        </p:txBody>
      </p:sp>
      <p:sp>
        <p:nvSpPr>
          <p:cNvPr id="4" name="Content Placeholder 2"/>
          <p:cNvSpPr txBox="1">
            <a:spLocks/>
          </p:cNvSpPr>
          <p:nvPr/>
        </p:nvSpPr>
        <p:spPr>
          <a:xfrm>
            <a:off x="98367" y="2354146"/>
            <a:ext cx="28862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6CA644"/>
                </a:solidFill>
                <a:sym typeface="Wingdings" panose="05000000000000000000" pitchFamily="2" charset="2"/>
              </a:rPr>
              <a:t></a:t>
            </a:r>
            <a:r>
              <a:rPr lang="en-US" sz="2200" b="1" dirty="0" smtClean="0">
                <a:solidFill>
                  <a:srgbClr val="2E75B6"/>
                </a:solidFill>
              </a:rPr>
              <a:t>Sunday, February 8</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2-3:30pm</a:t>
            </a:r>
          </a:p>
          <a:p>
            <a:endParaRPr lang="en-US" sz="2200" dirty="0"/>
          </a:p>
        </p:txBody>
      </p:sp>
      <p:sp>
        <p:nvSpPr>
          <p:cNvPr id="5" name="Content Placeholder 2"/>
          <p:cNvSpPr txBox="1">
            <a:spLocks/>
          </p:cNvSpPr>
          <p:nvPr/>
        </p:nvSpPr>
        <p:spPr>
          <a:xfrm>
            <a:off x="76200" y="3497145"/>
            <a:ext cx="3191067" cy="1126902"/>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Thursday, February 12</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1-2:30pm</a:t>
            </a:r>
          </a:p>
          <a:p>
            <a:endParaRPr lang="en-US" sz="2200" dirty="0"/>
          </a:p>
        </p:txBody>
      </p:sp>
      <p:sp>
        <p:nvSpPr>
          <p:cNvPr id="6" name="Content Placeholder 2"/>
          <p:cNvSpPr txBox="1">
            <a:spLocks/>
          </p:cNvSpPr>
          <p:nvPr/>
        </p:nvSpPr>
        <p:spPr>
          <a:xfrm>
            <a:off x="110836" y="4640144"/>
            <a:ext cx="4181667" cy="1290687"/>
          </a:xfrm>
          <a:prstGeom prst="rect">
            <a:avLst/>
          </a:prstGeom>
        </p:spPr>
        <p:txBody>
          <a:bodyPr vert="horz">
            <a:no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Wednesday, February 18</a:t>
            </a:r>
          </a:p>
          <a:p>
            <a:pPr marL="0" indent="0">
              <a:spcBef>
                <a:spcPts val="0"/>
              </a:spcBef>
              <a:buNone/>
            </a:pPr>
            <a:r>
              <a:rPr lang="en-US" sz="2200" i="1" dirty="0" smtClean="0">
                <a:solidFill>
                  <a:srgbClr val="6CA644"/>
                </a:solidFill>
              </a:rPr>
              <a:t>Riley</a:t>
            </a:r>
          </a:p>
          <a:p>
            <a:pPr marL="0" indent="0">
              <a:spcBef>
                <a:spcPts val="0"/>
              </a:spcBef>
              <a:buNone/>
            </a:pPr>
            <a:r>
              <a:rPr lang="en-US" sz="2200" dirty="0" smtClean="0"/>
              <a:t>6:30-8:00pm</a:t>
            </a:r>
          </a:p>
          <a:p>
            <a:pPr>
              <a:spcBef>
                <a:spcPts val="0"/>
              </a:spcBef>
            </a:pPr>
            <a:endParaRPr lang="en-US" sz="2400" dirty="0"/>
          </a:p>
        </p:txBody>
      </p:sp>
      <p:sp>
        <p:nvSpPr>
          <p:cNvPr id="7" name="Content Placeholder 2"/>
          <p:cNvSpPr txBox="1">
            <a:spLocks/>
          </p:cNvSpPr>
          <p:nvPr/>
        </p:nvSpPr>
        <p:spPr>
          <a:xfrm>
            <a:off x="111722" y="5783144"/>
            <a:ext cx="3191067"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Tuesday, February 24</a:t>
            </a:r>
          </a:p>
          <a:p>
            <a:pPr marL="0" indent="0">
              <a:spcBef>
                <a:spcPts val="0"/>
              </a:spcBef>
              <a:buNone/>
            </a:pPr>
            <a:r>
              <a:rPr lang="en-US" sz="2200" i="1" dirty="0" smtClean="0">
                <a:solidFill>
                  <a:srgbClr val="6CA644"/>
                </a:solidFill>
              </a:rPr>
              <a:t>Ogden</a:t>
            </a:r>
          </a:p>
          <a:p>
            <a:pPr marL="0" indent="0">
              <a:spcBef>
                <a:spcPts val="0"/>
              </a:spcBef>
              <a:buNone/>
            </a:pPr>
            <a:r>
              <a:rPr lang="en-US" sz="2200" dirty="0" smtClean="0"/>
              <a:t>6:00-7:30pm</a:t>
            </a:r>
          </a:p>
          <a:p>
            <a:endParaRPr lang="en-US" sz="2200" dirty="0"/>
          </a:p>
        </p:txBody>
      </p:sp>
      <p:sp>
        <p:nvSpPr>
          <p:cNvPr id="8" name="Content Placeholder 2"/>
          <p:cNvSpPr txBox="1">
            <a:spLocks/>
          </p:cNvSpPr>
          <p:nvPr/>
        </p:nvSpPr>
        <p:spPr>
          <a:xfrm>
            <a:off x="3734686" y="2339324"/>
            <a:ext cx="2895600" cy="1018082"/>
          </a:xfrm>
          <a:prstGeom prst="rect">
            <a:avLst/>
          </a:prstGeom>
        </p:spPr>
        <p:txBody>
          <a:bodyPr vert="horz">
            <a:normAutofit lnSpcReduction="10000"/>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Wednesday, Feb. 25</a:t>
            </a:r>
          </a:p>
          <a:p>
            <a:pPr marL="0" indent="0">
              <a:spcBef>
                <a:spcPts val="0"/>
              </a:spcBef>
              <a:buNone/>
            </a:pPr>
            <a:r>
              <a:rPr lang="en-US" sz="2200" i="1" dirty="0" smtClean="0">
                <a:solidFill>
                  <a:srgbClr val="6CA644"/>
                </a:solidFill>
              </a:rPr>
              <a:t>Keats</a:t>
            </a:r>
          </a:p>
          <a:p>
            <a:pPr marL="0" indent="0">
              <a:spcBef>
                <a:spcPts val="0"/>
              </a:spcBef>
              <a:buNone/>
            </a:pPr>
            <a:r>
              <a:rPr lang="en-US" sz="2200" dirty="0" smtClean="0"/>
              <a:t>7:30-8:30pm</a:t>
            </a:r>
          </a:p>
          <a:p>
            <a:endParaRPr lang="en-US" sz="2200" dirty="0"/>
          </a:p>
        </p:txBody>
      </p:sp>
      <p:sp>
        <p:nvSpPr>
          <p:cNvPr id="9" name="Content Placeholder 2"/>
          <p:cNvSpPr txBox="1">
            <a:spLocks/>
          </p:cNvSpPr>
          <p:nvPr/>
        </p:nvSpPr>
        <p:spPr>
          <a:xfrm>
            <a:off x="3719811" y="5784811"/>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rPr>
              <a:t>Thursday, March 5</a:t>
            </a:r>
          </a:p>
          <a:p>
            <a:pPr marL="0" indent="0">
              <a:spcBef>
                <a:spcPts val="0"/>
              </a:spcBef>
              <a:buNone/>
            </a:pPr>
            <a:r>
              <a:rPr lang="en-US" sz="2200" i="1" dirty="0" smtClean="0">
                <a:solidFill>
                  <a:srgbClr val="6CA644"/>
                </a:solidFill>
              </a:rPr>
              <a:t>Leonardville</a:t>
            </a:r>
          </a:p>
          <a:p>
            <a:pPr marL="0" indent="0">
              <a:spcBef>
                <a:spcPts val="0"/>
              </a:spcBef>
              <a:buNone/>
            </a:pPr>
            <a:r>
              <a:rPr lang="en-US" sz="2200" dirty="0" smtClean="0"/>
              <a:t>6:30-8:00pm</a:t>
            </a:r>
          </a:p>
          <a:p>
            <a:endParaRPr lang="en-US" sz="2200" dirty="0"/>
          </a:p>
        </p:txBody>
      </p:sp>
      <p:sp>
        <p:nvSpPr>
          <p:cNvPr id="10" name="Content Placeholder 2"/>
          <p:cNvSpPr txBox="1">
            <a:spLocks/>
          </p:cNvSpPr>
          <p:nvPr/>
        </p:nvSpPr>
        <p:spPr>
          <a:xfrm>
            <a:off x="3719811" y="3464743"/>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Monday, Mar. 2</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12:00-1:00pm</a:t>
            </a:r>
          </a:p>
          <a:p>
            <a:endParaRPr lang="en-US" sz="2200" dirty="0"/>
          </a:p>
        </p:txBody>
      </p:sp>
      <p:sp>
        <p:nvSpPr>
          <p:cNvPr id="11" name="Content Placeholder 2"/>
          <p:cNvSpPr txBox="1">
            <a:spLocks/>
          </p:cNvSpPr>
          <p:nvPr/>
        </p:nvSpPr>
        <p:spPr>
          <a:xfrm>
            <a:off x="3715512" y="4645152"/>
            <a:ext cx="3962400" cy="1290687"/>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a:t>
            </a:r>
            <a:r>
              <a:rPr lang="en-US" sz="2200" b="1" dirty="0" smtClean="0">
                <a:solidFill>
                  <a:srgbClr val="FA9500"/>
                </a:solidFill>
                <a:sym typeface="Wingdings" panose="05000000000000000000" pitchFamily="2" charset="2"/>
              </a:rPr>
              <a:t> </a:t>
            </a:r>
            <a:r>
              <a:rPr lang="en-US" sz="2200" b="1" u="sng" dirty="0" smtClean="0">
                <a:solidFill>
                  <a:srgbClr val="2E75B6"/>
                </a:solidFill>
              </a:rPr>
              <a:t>Wednesday, Mar. 4</a:t>
            </a:r>
          </a:p>
          <a:p>
            <a:pPr marL="0" indent="0">
              <a:spcBef>
                <a:spcPts val="0"/>
              </a:spcBef>
              <a:buNone/>
            </a:pPr>
            <a:r>
              <a:rPr lang="en-US" sz="2200" i="1" dirty="0" smtClean="0">
                <a:solidFill>
                  <a:srgbClr val="6CA644"/>
                </a:solidFill>
              </a:rPr>
              <a:t>Randolph</a:t>
            </a:r>
          </a:p>
          <a:p>
            <a:pPr marL="0" indent="0">
              <a:spcBef>
                <a:spcPts val="0"/>
              </a:spcBef>
              <a:buNone/>
            </a:pPr>
            <a:r>
              <a:rPr lang="en-US" sz="2200" dirty="0" smtClean="0"/>
              <a:t>7:00-8:00pm</a:t>
            </a:r>
          </a:p>
          <a:p>
            <a:endParaRPr lang="en-US" sz="2200" dirty="0"/>
          </a:p>
        </p:txBody>
      </p:sp>
      <p:sp>
        <p:nvSpPr>
          <p:cNvPr id="13" name="Content Placeholder 2"/>
          <p:cNvSpPr txBox="1">
            <a:spLocks/>
          </p:cNvSpPr>
          <p:nvPr/>
        </p:nvSpPr>
        <p:spPr>
          <a:xfrm>
            <a:off x="1371600" y="1488475"/>
            <a:ext cx="4861155" cy="849204"/>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6CA644"/>
                </a:solidFill>
                <a:sym typeface="Wingdings" panose="05000000000000000000" pitchFamily="2" charset="2"/>
              </a:rPr>
              <a:t> </a:t>
            </a:r>
            <a:r>
              <a:rPr lang="en-US" sz="2200" b="1" dirty="0" smtClean="0">
                <a:solidFill>
                  <a:srgbClr val="2E75B6"/>
                </a:solidFill>
              </a:rPr>
              <a:t>Thursday, January 29</a:t>
            </a:r>
          </a:p>
          <a:p>
            <a:pPr marL="0" indent="0">
              <a:spcBef>
                <a:spcPts val="0"/>
              </a:spcBef>
              <a:buNone/>
            </a:pPr>
            <a:r>
              <a:rPr lang="en-US" sz="2200" i="1" dirty="0" smtClean="0">
                <a:solidFill>
                  <a:srgbClr val="6CA644"/>
                </a:solidFill>
              </a:rPr>
              <a:t>Manhattan – Community Leader Meeting</a:t>
            </a:r>
          </a:p>
          <a:p>
            <a:endParaRPr lang="en-US" sz="2200" dirty="0"/>
          </a:p>
        </p:txBody>
      </p:sp>
      <p:sp>
        <p:nvSpPr>
          <p:cNvPr id="14" name="Content Placeholder 2"/>
          <p:cNvSpPr txBox="1">
            <a:spLocks/>
          </p:cNvSpPr>
          <p:nvPr/>
        </p:nvSpPr>
        <p:spPr>
          <a:xfrm>
            <a:off x="6781800" y="2741318"/>
            <a:ext cx="2582978" cy="1167413"/>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a:solidFill>
                  <a:srgbClr val="2E75B6"/>
                </a:solidFill>
                <a:sym typeface="Wingdings" panose="05000000000000000000" pitchFamily="2" charset="2"/>
              </a:rPr>
              <a:t>TBD</a:t>
            </a:r>
            <a:endParaRPr lang="en-US" sz="2200" b="1" dirty="0">
              <a:solidFill>
                <a:srgbClr val="2E75B6"/>
              </a:solidFill>
            </a:endParaRPr>
          </a:p>
          <a:p>
            <a:pPr marL="0" indent="0">
              <a:spcBef>
                <a:spcPts val="0"/>
              </a:spcBef>
              <a:buNone/>
            </a:pPr>
            <a:r>
              <a:rPr lang="en-US" sz="2200" i="1" dirty="0" smtClean="0">
                <a:solidFill>
                  <a:srgbClr val="6CA644"/>
                </a:solidFill>
              </a:rPr>
              <a:t>Spanish-speaking</a:t>
            </a:r>
            <a:endParaRPr lang="en-US" sz="2200" dirty="0"/>
          </a:p>
        </p:txBody>
      </p:sp>
      <p:sp>
        <p:nvSpPr>
          <p:cNvPr id="15" name="Content Placeholder 2"/>
          <p:cNvSpPr txBox="1">
            <a:spLocks/>
          </p:cNvSpPr>
          <p:nvPr/>
        </p:nvSpPr>
        <p:spPr>
          <a:xfrm>
            <a:off x="6637222" y="3806729"/>
            <a:ext cx="2582978" cy="2095905"/>
          </a:xfrm>
          <a:prstGeom prst="rect">
            <a:avLst/>
          </a:prstGeom>
          <a:solidFill>
            <a:srgbClr val="FFFFCC"/>
          </a:solidFill>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spcBef>
                <a:spcPts val="0"/>
              </a:spcBef>
              <a:buNone/>
            </a:pPr>
            <a:r>
              <a:rPr lang="en-US" sz="2200" b="1" dirty="0" smtClean="0">
                <a:solidFill>
                  <a:srgbClr val="2E75B6"/>
                </a:solidFill>
                <a:sym typeface="Wingdings" panose="05000000000000000000" pitchFamily="2" charset="2"/>
              </a:rPr>
              <a:t>April 9</a:t>
            </a:r>
            <a:endParaRPr lang="en-US" sz="2200" b="1" dirty="0">
              <a:solidFill>
                <a:srgbClr val="2E75B6"/>
              </a:solidFill>
            </a:endParaRPr>
          </a:p>
          <a:p>
            <a:pPr marL="0" indent="0">
              <a:spcBef>
                <a:spcPts val="0"/>
              </a:spcBef>
              <a:buNone/>
            </a:pPr>
            <a:r>
              <a:rPr lang="en-US" sz="1600" i="1" dirty="0" smtClean="0">
                <a:solidFill>
                  <a:srgbClr val="6CA644"/>
                </a:solidFill>
              </a:rPr>
              <a:t>First United Methodist Church</a:t>
            </a:r>
          </a:p>
          <a:p>
            <a:pPr marL="0" indent="0">
              <a:spcBef>
                <a:spcPts val="0"/>
              </a:spcBef>
              <a:buNone/>
            </a:pPr>
            <a:r>
              <a:rPr lang="en-US" sz="2200" i="1" dirty="0" smtClean="0">
                <a:solidFill>
                  <a:srgbClr val="6CA644"/>
                </a:solidFill>
              </a:rPr>
              <a:t>Manhattan</a:t>
            </a:r>
          </a:p>
          <a:p>
            <a:pPr marL="0" indent="0">
              <a:spcBef>
                <a:spcPts val="0"/>
              </a:spcBef>
              <a:buNone/>
            </a:pPr>
            <a:r>
              <a:rPr lang="en-US" sz="2200" dirty="0" smtClean="0"/>
              <a:t>3:00-5:00pm</a:t>
            </a:r>
          </a:p>
          <a:p>
            <a:pPr marL="0" indent="0">
              <a:spcBef>
                <a:spcPts val="0"/>
              </a:spcBef>
              <a:buNone/>
            </a:pPr>
            <a:r>
              <a:rPr lang="en-US" sz="2200" i="1" dirty="0" smtClean="0">
                <a:solidFill>
                  <a:srgbClr val="FA9500"/>
                </a:solidFill>
              </a:rPr>
              <a:t>Next steps – all are welcome!</a:t>
            </a:r>
            <a:endParaRPr lang="en-US" sz="2200" i="1" dirty="0">
              <a:solidFill>
                <a:srgbClr val="FA9500"/>
              </a:solidFill>
            </a:endParaRPr>
          </a:p>
          <a:p>
            <a:pPr marL="0" indent="0">
              <a:spcBef>
                <a:spcPts val="0"/>
              </a:spcBef>
              <a:buNone/>
            </a:pPr>
            <a:endParaRPr lang="en-US" sz="2200" dirty="0"/>
          </a:p>
        </p:txBody>
      </p:sp>
    </p:spTree>
    <p:extLst>
      <p:ext uri="{BB962C8B-B14F-4D97-AF65-F5344CB8AC3E}">
        <p14:creationId xmlns:p14="http://schemas.microsoft.com/office/powerpoint/2010/main" val="2778547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How would you rate the following public services/features?</a:t>
            </a:r>
            <a:endParaRPr lang="en-US" dirty="0"/>
          </a:p>
        </p:txBody>
      </p:sp>
      <p:sp>
        <p:nvSpPr>
          <p:cNvPr id="3" name="Content Placeholder 2"/>
          <p:cNvSpPr>
            <a:spLocks noGrp="1"/>
          </p:cNvSpPr>
          <p:nvPr>
            <p:ph sz="quarter" idx="1"/>
          </p:nvPr>
        </p:nvSpPr>
        <p:spPr>
          <a:xfrm>
            <a:off x="4876800" y="1788543"/>
            <a:ext cx="3886200" cy="5029200"/>
          </a:xfrm>
        </p:spPr>
        <p:txBody>
          <a:bodyPr>
            <a:normAutofit/>
          </a:bodyPr>
          <a:lstStyle/>
          <a:p>
            <a:pPr marL="0" indent="0">
              <a:buNone/>
            </a:pPr>
            <a:r>
              <a:rPr lang="en-US" sz="2600" b="1" dirty="0" smtClean="0"/>
              <a:t>Lower rated services     (still averaged fair-good):</a:t>
            </a:r>
          </a:p>
          <a:p>
            <a:pPr marL="457200" indent="-457200">
              <a:buNone/>
            </a:pPr>
            <a:r>
              <a:rPr lang="en-US" sz="3200" dirty="0" smtClean="0">
                <a:solidFill>
                  <a:srgbClr val="FA9500"/>
                </a:solidFill>
              </a:rPr>
              <a:t>Paths/safe options for biking and walking</a:t>
            </a:r>
          </a:p>
          <a:p>
            <a:pPr marL="457200" indent="-457200">
              <a:buNone/>
            </a:pPr>
            <a:r>
              <a:rPr lang="en-US" sz="3200" dirty="0" smtClean="0">
                <a:solidFill>
                  <a:srgbClr val="FA9500"/>
                </a:solidFill>
              </a:rPr>
              <a:t>Code enforcement for private properties</a:t>
            </a:r>
          </a:p>
          <a:p>
            <a:pPr marL="457200" indent="-457200">
              <a:buNone/>
            </a:pPr>
            <a:r>
              <a:rPr lang="en-US" sz="3200" dirty="0" smtClean="0">
                <a:solidFill>
                  <a:srgbClr val="FA9500"/>
                </a:solidFill>
              </a:rPr>
              <a:t>Road maintenance</a:t>
            </a: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sp>
        <p:nvSpPr>
          <p:cNvPr id="4" name="Content Placeholder 2"/>
          <p:cNvSpPr txBox="1">
            <a:spLocks/>
          </p:cNvSpPr>
          <p:nvPr/>
        </p:nvSpPr>
        <p:spPr>
          <a:xfrm>
            <a:off x="457200" y="1788543"/>
            <a:ext cx="3886200" cy="5029200"/>
          </a:xfrm>
          <a:prstGeom prst="rect">
            <a:avLst/>
          </a:prstGeom>
        </p:spPr>
        <p:txBody>
          <a:bodyPr vert="horz">
            <a:normAutofit/>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a:buNone/>
            </a:pPr>
            <a:r>
              <a:rPr lang="en-US" sz="2600" b="1" dirty="0" smtClean="0"/>
              <a:t>Highest rated services:</a:t>
            </a:r>
          </a:p>
          <a:p>
            <a:pPr marL="1027113" indent="-1027113">
              <a:buFont typeface="Wingdings"/>
              <a:buNone/>
            </a:pPr>
            <a:r>
              <a:rPr lang="en-US" sz="3200" dirty="0" smtClean="0">
                <a:solidFill>
                  <a:srgbClr val="2E75B6"/>
                </a:solidFill>
              </a:rPr>
              <a:t>Library facilities</a:t>
            </a:r>
          </a:p>
          <a:p>
            <a:pPr marL="1027113" indent="-1027113">
              <a:buFont typeface="Wingdings"/>
              <a:buNone/>
            </a:pPr>
            <a:r>
              <a:rPr lang="en-US" sz="3200" dirty="0" smtClean="0">
                <a:solidFill>
                  <a:srgbClr val="2E75B6"/>
                </a:solidFill>
              </a:rPr>
              <a:t>Fire department</a:t>
            </a:r>
          </a:p>
          <a:p>
            <a:pPr marL="1027113" indent="-1027113">
              <a:buFont typeface="Wingdings"/>
              <a:buNone/>
            </a:pPr>
            <a:r>
              <a:rPr lang="en-US" sz="3200" dirty="0" smtClean="0">
                <a:solidFill>
                  <a:srgbClr val="2E75B6"/>
                </a:solidFill>
              </a:rPr>
              <a:t>Emergency services</a:t>
            </a:r>
          </a:p>
          <a:p>
            <a:pPr marL="1027113" indent="-1027113">
              <a:buFont typeface="Wingdings"/>
              <a:buNone/>
            </a:pPr>
            <a:r>
              <a:rPr lang="en-US" sz="3200" dirty="0" smtClean="0">
                <a:solidFill>
                  <a:srgbClr val="2E75B6"/>
                </a:solidFill>
              </a:rPr>
              <a:t>Air quality</a:t>
            </a:r>
          </a:p>
          <a:p>
            <a:pPr marL="1027113" indent="-1027113">
              <a:buFont typeface="Wingdings"/>
              <a:buNone/>
            </a:pPr>
            <a:r>
              <a:rPr lang="en-US" sz="3200" dirty="0" smtClean="0">
                <a:solidFill>
                  <a:srgbClr val="2E75B6"/>
                </a:solidFill>
              </a:rPr>
              <a:t>Clean environment</a:t>
            </a:r>
          </a:p>
          <a:p>
            <a:pPr marL="1027113" indent="-1027113">
              <a:buFont typeface="Wingdings"/>
              <a:buNone/>
            </a:pPr>
            <a:endParaRPr lang="en-US" sz="3200" dirty="0" smtClean="0">
              <a:solidFill>
                <a:srgbClr val="2E75B6"/>
              </a:solidFill>
            </a:endParaRPr>
          </a:p>
          <a:p>
            <a:pPr marL="914400" indent="-914400">
              <a:buFont typeface="Wingdings"/>
              <a:buNone/>
            </a:pPr>
            <a:endParaRPr lang="en-US" dirty="0" smtClean="0">
              <a:solidFill>
                <a:srgbClr val="2E75B6"/>
              </a:solidFill>
            </a:endParaRPr>
          </a:p>
          <a:p>
            <a:pPr marL="0" indent="0">
              <a:buFont typeface="Wingdings"/>
              <a:buNone/>
            </a:pPr>
            <a:endParaRPr lang="en-US" dirty="0">
              <a:solidFill>
                <a:srgbClr val="2E75B6"/>
              </a:solidFill>
            </a:endParaRPr>
          </a:p>
        </p:txBody>
      </p:sp>
      <p:pic>
        <p:nvPicPr>
          <p:cNvPr id="5" name="Picture 4"/>
          <p:cNvPicPr>
            <a:picLocks noChangeAspect="1"/>
          </p:cNvPicPr>
          <p:nvPr/>
        </p:nvPicPr>
        <p:blipFill>
          <a:blip r:embed="rId2"/>
          <a:stretch>
            <a:fillRect/>
          </a:stretch>
        </p:blipFill>
        <p:spPr>
          <a:xfrm>
            <a:off x="7784644" y="5460379"/>
            <a:ext cx="960288" cy="986669"/>
          </a:xfrm>
          <a:prstGeom prst="rect">
            <a:avLst/>
          </a:prstGeom>
        </p:spPr>
      </p:pic>
      <p:pic>
        <p:nvPicPr>
          <p:cNvPr id="7" name="Picture 6"/>
          <p:cNvPicPr>
            <a:picLocks noChangeAspect="1"/>
          </p:cNvPicPr>
          <p:nvPr/>
        </p:nvPicPr>
        <p:blipFill>
          <a:blip r:embed="rId3"/>
          <a:stretch>
            <a:fillRect/>
          </a:stretch>
        </p:blipFill>
        <p:spPr>
          <a:xfrm>
            <a:off x="773036" y="5460379"/>
            <a:ext cx="990600" cy="1001607"/>
          </a:xfrm>
          <a:prstGeom prst="rect">
            <a:avLst/>
          </a:prstGeom>
        </p:spPr>
      </p:pic>
      <p:pic>
        <p:nvPicPr>
          <p:cNvPr id="8" name="Picture 7"/>
          <p:cNvPicPr>
            <a:picLocks noChangeAspect="1"/>
          </p:cNvPicPr>
          <p:nvPr/>
        </p:nvPicPr>
        <p:blipFill>
          <a:blip r:embed="rId4"/>
          <a:stretch>
            <a:fillRect/>
          </a:stretch>
        </p:blipFill>
        <p:spPr>
          <a:xfrm>
            <a:off x="2982362" y="5444452"/>
            <a:ext cx="1044946" cy="1033463"/>
          </a:xfrm>
          <a:prstGeom prst="rect">
            <a:avLst/>
          </a:prstGeom>
        </p:spPr>
      </p:pic>
      <p:pic>
        <p:nvPicPr>
          <p:cNvPr id="9" name="Picture 8"/>
          <p:cNvPicPr>
            <a:picLocks noChangeAspect="1"/>
          </p:cNvPicPr>
          <p:nvPr/>
        </p:nvPicPr>
        <p:blipFill>
          <a:blip r:embed="rId5"/>
          <a:stretch>
            <a:fillRect/>
          </a:stretch>
        </p:blipFill>
        <p:spPr>
          <a:xfrm>
            <a:off x="5279492" y="5466903"/>
            <a:ext cx="1044160" cy="1011012"/>
          </a:xfrm>
          <a:prstGeom prst="rect">
            <a:avLst/>
          </a:prstGeom>
        </p:spPr>
      </p:pic>
      <p:pic>
        <p:nvPicPr>
          <p:cNvPr id="11" name="Picture 2" descr="http://www.itespresso.fr/wp-content/uploads/2013/12/twitter-france-2013.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335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Economics and Personal Finance</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spTree>
    <p:extLst>
      <p:ext uri="{BB962C8B-B14F-4D97-AF65-F5344CB8AC3E}">
        <p14:creationId xmlns:p14="http://schemas.microsoft.com/office/powerpoint/2010/main" val="35599582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2357"/>
            <a:ext cx="6858000" cy="990600"/>
          </a:xfrm>
        </p:spPr>
        <p:txBody>
          <a:bodyPr>
            <a:normAutofit fontScale="90000"/>
          </a:bodyPr>
          <a:lstStyle/>
          <a:p>
            <a:r>
              <a:rPr lang="en-US" dirty="0" smtClean="0"/>
              <a:t>Economics and Personal Finance: High-Low Game</a:t>
            </a:r>
            <a:endParaRPr lang="en-US" dirty="0"/>
          </a:p>
        </p:txBody>
      </p:sp>
      <p:sp>
        <p:nvSpPr>
          <p:cNvPr id="3" name="Content Placeholder 2"/>
          <p:cNvSpPr>
            <a:spLocks noGrp="1"/>
          </p:cNvSpPr>
          <p:nvPr>
            <p:ph sz="quarter" idx="1"/>
          </p:nvPr>
        </p:nvSpPr>
        <p:spPr>
          <a:xfrm>
            <a:off x="228600" y="1600200"/>
            <a:ext cx="8153400" cy="5181600"/>
          </a:xfrm>
        </p:spPr>
        <p:txBody>
          <a:bodyPr>
            <a:normAutofit lnSpcReduction="10000"/>
          </a:bodyPr>
          <a:lstStyle/>
          <a:p>
            <a:pPr marL="0" indent="0">
              <a:buNone/>
            </a:pPr>
            <a:r>
              <a:rPr lang="en-US" sz="3600" b="1" dirty="0" smtClean="0"/>
              <a:t>Which did respondents score as the highest need?</a:t>
            </a:r>
          </a:p>
          <a:p>
            <a:pPr marL="0" indent="0">
              <a:buNone/>
            </a:pPr>
            <a:endParaRPr lang="en-US" sz="1600" b="1" dirty="0" smtClean="0"/>
          </a:p>
          <a:p>
            <a:pPr marL="457200" indent="-457200"/>
            <a:r>
              <a:rPr lang="en-US" sz="4000" b="1" dirty="0" smtClean="0">
                <a:solidFill>
                  <a:schemeClr val="tx1">
                    <a:lumMod val="50000"/>
                    <a:lumOff val="50000"/>
                  </a:schemeClr>
                </a:solidFill>
              </a:rPr>
              <a:t>Employment opportunities for youth</a:t>
            </a:r>
          </a:p>
          <a:p>
            <a:pPr marL="457200" indent="-457200"/>
            <a:r>
              <a:rPr lang="en-US" sz="4000" b="1" dirty="0" smtClean="0">
                <a:solidFill>
                  <a:schemeClr val="tx1">
                    <a:lumMod val="50000"/>
                    <a:lumOff val="50000"/>
                  </a:schemeClr>
                </a:solidFill>
              </a:rPr>
              <a:t>Employment opportunities for older adults</a:t>
            </a:r>
          </a:p>
          <a:p>
            <a:pPr marL="457200" indent="-457200"/>
            <a:r>
              <a:rPr lang="en-US" sz="4000" b="1" dirty="0" smtClean="0">
                <a:solidFill>
                  <a:schemeClr val="tx1">
                    <a:lumMod val="50000"/>
                    <a:lumOff val="50000"/>
                  </a:schemeClr>
                </a:solidFill>
              </a:rPr>
              <a:t>Access to education</a:t>
            </a:r>
          </a:p>
          <a:p>
            <a:pPr marL="457200" indent="-457200"/>
            <a:r>
              <a:rPr lang="en-US" sz="4000" b="1" dirty="0" smtClean="0">
                <a:solidFill>
                  <a:schemeClr val="tx1">
                    <a:lumMod val="50000"/>
                    <a:lumOff val="50000"/>
                  </a:schemeClr>
                </a:solidFill>
              </a:rPr>
              <a:t>Availability of jobs</a:t>
            </a:r>
          </a:p>
          <a:p>
            <a:pPr marL="0" indent="0">
              <a:buNone/>
            </a:pPr>
            <a:endParaRPr lang="en-US" sz="4000" b="1" dirty="0" smtClean="0">
              <a:solidFill>
                <a:schemeClr val="tx1">
                  <a:lumMod val="50000"/>
                  <a:lumOff val="50000"/>
                </a:schemeClr>
              </a:solidFill>
            </a:endParaRPr>
          </a:p>
        </p:txBody>
      </p:sp>
      <p:sp>
        <p:nvSpPr>
          <p:cNvPr id="5" name="Up Arrow 4"/>
          <p:cNvSpPr/>
          <p:nvPr/>
        </p:nvSpPr>
        <p:spPr>
          <a:xfrm>
            <a:off x="7836486" y="2448098"/>
            <a:ext cx="990600" cy="1447800"/>
          </a:xfrm>
          <a:prstGeom prst="upArrow">
            <a:avLst/>
          </a:prstGeom>
          <a:solidFill>
            <a:schemeClr val="accent6">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10800000">
            <a:off x="7886700" y="5105400"/>
            <a:ext cx="990600" cy="1447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22817" y="72313"/>
            <a:ext cx="1417939" cy="107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96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144747" cy="990600"/>
          </a:xfrm>
        </p:spPr>
        <p:txBody>
          <a:bodyPr>
            <a:normAutofit fontScale="90000"/>
          </a:bodyPr>
          <a:lstStyle/>
          <a:p>
            <a:r>
              <a:rPr lang="en-US" dirty="0" smtClean="0"/>
              <a:t>Top three economic/personal finance needs in your community?</a:t>
            </a:r>
            <a:endParaRPr lang="en-US" dirty="0"/>
          </a:p>
        </p:txBody>
      </p:sp>
      <p:sp>
        <p:nvSpPr>
          <p:cNvPr id="3" name="Content Placeholder 2"/>
          <p:cNvSpPr>
            <a:spLocks noGrp="1"/>
          </p:cNvSpPr>
          <p:nvPr>
            <p:ph sz="quarter" idx="1"/>
          </p:nvPr>
        </p:nvSpPr>
        <p:spPr>
          <a:xfrm>
            <a:off x="228600" y="1752600"/>
            <a:ext cx="8915400" cy="5029200"/>
          </a:xfrm>
        </p:spPr>
        <p:txBody>
          <a:bodyPr>
            <a:normAutofit/>
          </a:bodyPr>
          <a:lstStyle/>
          <a:p>
            <a:pPr marL="0" indent="0">
              <a:buNone/>
            </a:pPr>
            <a:r>
              <a:rPr lang="en-US" sz="2600" b="1" dirty="0" smtClean="0"/>
              <a:t>Percent </a:t>
            </a:r>
            <a:r>
              <a:rPr lang="en-US" sz="2600" b="1" dirty="0"/>
              <a:t>respondents who selected these among their top three</a:t>
            </a:r>
            <a:r>
              <a:rPr lang="en-US" sz="2600" b="1" dirty="0" smtClean="0"/>
              <a:t>:</a:t>
            </a:r>
          </a:p>
          <a:p>
            <a:pPr marL="0" indent="0">
              <a:buNone/>
            </a:pPr>
            <a:endParaRPr lang="en-US" sz="1400" b="1" dirty="0"/>
          </a:p>
          <a:p>
            <a:pPr marL="1027113" indent="-1027113">
              <a:buNone/>
            </a:pPr>
            <a:r>
              <a:rPr lang="en-US" sz="3200" dirty="0" smtClean="0">
                <a:solidFill>
                  <a:srgbClr val="6CA644"/>
                </a:solidFill>
              </a:rPr>
              <a:t>36%  </a:t>
            </a:r>
            <a:r>
              <a:rPr lang="en-US" sz="3200" dirty="0" smtClean="0">
                <a:solidFill>
                  <a:srgbClr val="2E75B6"/>
                </a:solidFill>
              </a:rPr>
              <a:t>Availability of jobs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Emergency assistance to individuals or families</a:t>
            </a:r>
            <a:endParaRPr lang="en-US" sz="3200" dirty="0">
              <a:solidFill>
                <a:srgbClr val="2E75B6"/>
              </a:solidFill>
            </a:endParaRPr>
          </a:p>
          <a:p>
            <a:pPr marL="1027113" indent="-1027113">
              <a:buNone/>
            </a:pPr>
            <a:r>
              <a:rPr lang="en-US" sz="3200" dirty="0" smtClean="0">
                <a:solidFill>
                  <a:srgbClr val="6CA644"/>
                </a:solidFill>
              </a:rPr>
              <a:t>21%  </a:t>
            </a:r>
            <a:r>
              <a:rPr lang="en-US" sz="3200" dirty="0" smtClean="0">
                <a:solidFill>
                  <a:srgbClr val="2E75B6"/>
                </a:solidFill>
              </a:rPr>
              <a:t>Assistance with searching for and gaining employment</a:t>
            </a:r>
            <a:endParaRPr lang="en-US" sz="3200" dirty="0">
              <a:solidFill>
                <a:srgbClr val="2E75B6"/>
              </a:solidFill>
            </a:endParaRPr>
          </a:p>
          <a:p>
            <a:pPr marL="1027113" indent="-1027113">
              <a:buNone/>
            </a:pPr>
            <a:r>
              <a:rPr lang="en-US" sz="3200" dirty="0" smtClean="0">
                <a:solidFill>
                  <a:srgbClr val="6CA644"/>
                </a:solidFill>
              </a:rPr>
              <a:t>20%  </a:t>
            </a:r>
            <a:r>
              <a:rPr lang="en-US" sz="3200" dirty="0" smtClean="0">
                <a:solidFill>
                  <a:srgbClr val="2E75B6"/>
                </a:solidFill>
              </a:rPr>
              <a:t>Small business development</a:t>
            </a:r>
          </a:p>
          <a:p>
            <a:pPr marL="1027113" indent="-1027113">
              <a:buNone/>
            </a:pPr>
            <a:r>
              <a:rPr lang="en-US" sz="3200" dirty="0" smtClean="0">
                <a:solidFill>
                  <a:srgbClr val="6CA644"/>
                </a:solidFill>
              </a:rPr>
              <a:t>19%  </a:t>
            </a:r>
            <a:r>
              <a:rPr lang="en-US" sz="3200" dirty="0" smtClean="0">
                <a:solidFill>
                  <a:srgbClr val="2E75B6"/>
                </a:solidFill>
              </a:rPr>
              <a:t>Low-cost resources to help with personal finance management</a:t>
            </a:r>
            <a:endParaRPr lang="en-US" sz="3200" dirty="0">
              <a:solidFill>
                <a:srgbClr val="2E75B6"/>
              </a:solidFill>
            </a:endParaRPr>
          </a:p>
          <a:p>
            <a:pPr marL="1027113" indent="-1027113">
              <a:buNone/>
            </a:pPr>
            <a:endParaRPr lang="en-US" sz="3200" dirty="0" smtClean="0">
              <a:solidFill>
                <a:srgbClr val="2E75B6"/>
              </a:solidFill>
            </a:endParaRPr>
          </a:p>
          <a:p>
            <a:pPr marL="914400" indent="-914400">
              <a:buNone/>
            </a:pPr>
            <a:endParaRPr lang="en-US" dirty="0">
              <a:solidFill>
                <a:srgbClr val="2E75B6"/>
              </a:solidFill>
            </a:endParaRPr>
          </a:p>
          <a:p>
            <a:pPr marL="0" indent="0">
              <a:buNone/>
            </a:pPr>
            <a:endParaRPr lang="en-US" dirty="0">
              <a:solidFill>
                <a:srgbClr val="2E75B6"/>
              </a:solidFill>
            </a:endParaRPr>
          </a:p>
        </p:txBody>
      </p:sp>
      <p:pic>
        <p:nvPicPr>
          <p:cNvPr id="4" name="Picture 3"/>
          <p:cNvPicPr>
            <a:picLocks noChangeAspect="1"/>
          </p:cNvPicPr>
          <p:nvPr/>
        </p:nvPicPr>
        <p:blipFill>
          <a:blip r:embed="rId2"/>
          <a:stretch>
            <a:fillRect/>
          </a:stretch>
        </p:blipFill>
        <p:spPr>
          <a:xfrm>
            <a:off x="5105400" y="2209800"/>
            <a:ext cx="921179" cy="904875"/>
          </a:xfrm>
          <a:prstGeom prst="rect">
            <a:avLst/>
          </a:prstGeom>
        </p:spPr>
      </p:pic>
      <p:pic>
        <p:nvPicPr>
          <p:cNvPr id="5" name="Picture 4"/>
          <p:cNvPicPr>
            <a:picLocks noChangeAspect="1"/>
          </p:cNvPicPr>
          <p:nvPr/>
        </p:nvPicPr>
        <p:blipFill>
          <a:blip r:embed="rId3"/>
          <a:stretch>
            <a:fillRect/>
          </a:stretch>
        </p:blipFill>
        <p:spPr>
          <a:xfrm>
            <a:off x="6477000" y="4384938"/>
            <a:ext cx="990600" cy="914399"/>
          </a:xfrm>
          <a:prstGeom prst="rect">
            <a:avLst/>
          </a:prstGeom>
        </p:spPr>
      </p:pic>
      <p:pic>
        <p:nvPicPr>
          <p:cNvPr id="8" name="Picture 2" descr="http://www.itespresso.fr/wp-content/uploads/2013/12/twitter-france-2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7678147" y="93187"/>
            <a:ext cx="1390294" cy="104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38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Review of Key Findings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2265218" y="1600200"/>
            <a:ext cx="1390294" cy="1049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blog.ketchum.com/wp-content/uploads/2012/09/dat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5029200" y="16764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0811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39725" y="274638"/>
            <a:ext cx="8499475" cy="846137"/>
          </a:xfrm>
        </p:spPr>
        <p:txBody>
          <a:bodyPr/>
          <a:lstStyle/>
          <a:p>
            <a:pPr eaLnBrk="1" hangingPunct="1"/>
            <a:endParaRPr lang="en-US" smtClean="0">
              <a:ea typeface="ＭＳ Ｐゴシック" panose="020B0600070205080204" pitchFamily="34" charset="-128"/>
            </a:endParaRPr>
          </a:p>
        </p:txBody>
      </p:sp>
      <p:pic>
        <p:nvPicPr>
          <p:cNvPr id="2048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92525" y="3127375"/>
            <a:ext cx="1524000" cy="1471613"/>
          </a:xfrm>
        </p:spPr>
      </p:pic>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20484" name="Picture 9" descr="Template-Design-2.Title.png"/>
          <p:cNvPicPr>
            <a:picLocks noChangeAspect="1"/>
          </p:cNvPicPr>
          <p:nvPr/>
        </p:nvPicPr>
        <p:blipFill>
          <a:blip r:embed="rId3">
            <a:extLst>
              <a:ext uri="{28A0092B-C50C-407E-A947-70E740481C1C}">
                <a14:useLocalDpi xmlns:a14="http://schemas.microsoft.com/office/drawing/2010/main" val="0"/>
              </a:ext>
            </a:extLst>
          </a:blip>
          <a:srcRect l="1576" t="27368" r="1575" b="24911"/>
          <a:stretch>
            <a:fillRect/>
          </a:stretch>
        </p:blipFill>
        <p:spPr bwMode="auto">
          <a:xfrm>
            <a:off x="31750" y="1876425"/>
            <a:ext cx="90805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wsu_horizontal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153150"/>
            <a:ext cx="1554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Slide Number Placeholder 6"/>
          <p:cNvSpPr txBox="1">
            <a:spLocks/>
          </p:cNvSpPr>
          <p:nvPr/>
        </p:nvSpPr>
        <p:spPr bwMode="auto">
          <a:xfrm>
            <a:off x="152400" y="6432550"/>
            <a:ext cx="8382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B68AA4C-6814-495B-99CF-5E80106692D8}" type="slidenum">
              <a:rPr lang="en-US" sz="1200">
                <a:solidFill>
                  <a:srgbClr val="7F7F7F"/>
                </a:solidFill>
                <a:latin typeface="Calibri" panose="020F0502020204030204" pitchFamily="34" charset="0"/>
              </a:rPr>
              <a:pPr eaLnBrk="1" hangingPunct="1"/>
              <a:t>65</a:t>
            </a:fld>
            <a:endParaRPr lang="en-US" sz="1200">
              <a:solidFill>
                <a:srgbClr val="7F7F7F"/>
              </a:solidFill>
              <a:latin typeface="Calibri" panose="020F0502020204030204" pitchFamily="34" charset="0"/>
            </a:endParaRPr>
          </a:p>
        </p:txBody>
      </p:sp>
      <p:sp>
        <p:nvSpPr>
          <p:cNvPr id="20487" name="Title 1"/>
          <p:cNvSpPr txBox="1">
            <a:spLocks/>
          </p:cNvSpPr>
          <p:nvPr/>
        </p:nvSpPr>
        <p:spPr bwMode="auto">
          <a:xfrm>
            <a:off x="228600" y="2133600"/>
            <a:ext cx="8610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i="1" dirty="0">
                <a:latin typeface="Georgia" panose="02040502050405020303" pitchFamily="18" charset="0"/>
              </a:rPr>
              <a:t>“</a:t>
            </a:r>
            <a:r>
              <a:rPr lang="en-US" sz="3100" i="1" dirty="0">
                <a:latin typeface="Georgia" panose="02040502050405020303" pitchFamily="18" charset="0"/>
              </a:rPr>
              <a:t>The overarching theme of the data collected is that Riley County is a community that is divided between a high quality of life, prosperity, and growth on one hand, and dwindling resources for and lack of attention to those who are most in need on the other.</a:t>
            </a:r>
            <a:r>
              <a:rPr lang="en-US" altLang="en-US" sz="3100" i="1" dirty="0">
                <a:latin typeface="Georgia" panose="02040502050405020303" pitchFamily="18" charset="0"/>
              </a:rPr>
              <a:t>”</a:t>
            </a:r>
            <a:endParaRPr lang="en-US" sz="3100" i="1" dirty="0">
              <a:latin typeface="Georgia" panose="02040502050405020303" pitchFamily="18" charset="0"/>
            </a:endParaRPr>
          </a:p>
        </p:txBody>
      </p:sp>
      <p:sp>
        <p:nvSpPr>
          <p:cNvPr id="2" name="Rectangle 1"/>
          <p:cNvSpPr/>
          <p:nvPr/>
        </p:nvSpPr>
        <p:spPr>
          <a:xfrm>
            <a:off x="339725" y="6019800"/>
            <a:ext cx="2174875"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800"/>
          </a:p>
        </p:txBody>
      </p:sp>
      <p:pic>
        <p:nvPicPr>
          <p:cNvPr id="20489" name="Picture 1"/>
          <p:cNvPicPr>
            <a:picLocks noChangeAspect="1"/>
          </p:cNvPicPr>
          <p:nvPr/>
        </p:nvPicPr>
        <p:blipFill>
          <a:blip r:embed="rId5">
            <a:extLst>
              <a:ext uri="{28A0092B-C50C-407E-A947-70E740481C1C}">
                <a14:useLocalDpi xmlns:a14="http://schemas.microsoft.com/office/drawing/2010/main" val="0"/>
              </a:ext>
            </a:extLst>
          </a:blip>
          <a:srcRect l="6024" t="16766" r="7098" b="17412"/>
          <a:stretch>
            <a:fillRect/>
          </a:stretch>
        </p:blipFill>
        <p:spPr bwMode="auto">
          <a:xfrm>
            <a:off x="5813425" y="5697538"/>
            <a:ext cx="30257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295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CCNA Findings</a:t>
            </a:r>
            <a:endParaRPr lang="en-US" dirty="0"/>
          </a:p>
        </p:txBody>
      </p:sp>
      <p:sp>
        <p:nvSpPr>
          <p:cNvPr id="3" name="Content Placeholder 2"/>
          <p:cNvSpPr>
            <a:spLocks noGrp="1"/>
          </p:cNvSpPr>
          <p:nvPr>
            <p:ph sz="quarter" idx="1"/>
          </p:nvPr>
        </p:nvSpPr>
        <p:spPr>
          <a:xfrm>
            <a:off x="612648" y="1600200"/>
            <a:ext cx="7616952" cy="5105400"/>
          </a:xfrm>
        </p:spPr>
        <p:txBody>
          <a:bodyPr>
            <a:normAutofit/>
          </a:bodyPr>
          <a:lstStyle/>
          <a:p>
            <a:pPr>
              <a:buClr>
                <a:srgbClr val="C0D730"/>
              </a:buClr>
            </a:pPr>
            <a:r>
              <a:rPr lang="en-US" sz="3000" dirty="0" smtClean="0">
                <a:solidFill>
                  <a:srgbClr val="2E75B6"/>
                </a:solidFill>
              </a:rPr>
              <a:t>High quality of life</a:t>
            </a:r>
          </a:p>
          <a:p>
            <a:pPr>
              <a:buClr>
                <a:srgbClr val="C0D730"/>
              </a:buClr>
            </a:pPr>
            <a:r>
              <a:rPr lang="en-US" sz="3000" dirty="0" smtClean="0">
                <a:solidFill>
                  <a:srgbClr val="2E75B6"/>
                </a:solidFill>
              </a:rPr>
              <a:t>Growth</a:t>
            </a:r>
          </a:p>
          <a:p>
            <a:pPr>
              <a:buClr>
                <a:srgbClr val="C0D730"/>
              </a:buClr>
            </a:pPr>
            <a:r>
              <a:rPr lang="en-US" sz="3000" dirty="0" smtClean="0">
                <a:solidFill>
                  <a:srgbClr val="2E75B6"/>
                </a:solidFill>
              </a:rPr>
              <a:t>Spirit of community and collaboration</a:t>
            </a:r>
          </a:p>
          <a:p>
            <a:pPr>
              <a:buClr>
                <a:srgbClr val="C0D730"/>
              </a:buClr>
            </a:pPr>
            <a:endParaRPr lang="en-US" sz="3000" dirty="0"/>
          </a:p>
          <a:p>
            <a:pPr>
              <a:buClr>
                <a:srgbClr val="C0D730"/>
              </a:buClr>
            </a:pPr>
            <a:r>
              <a:rPr lang="en-US" sz="3000" dirty="0">
                <a:solidFill>
                  <a:srgbClr val="FA9500"/>
                </a:solidFill>
              </a:rPr>
              <a:t>“Invisible” population with significant needs</a:t>
            </a:r>
          </a:p>
          <a:p>
            <a:pPr>
              <a:buClr>
                <a:srgbClr val="C0D730"/>
              </a:buClr>
            </a:pPr>
            <a:r>
              <a:rPr lang="en-US" sz="3000" dirty="0" smtClean="0">
                <a:solidFill>
                  <a:srgbClr val="FA9500"/>
                </a:solidFill>
              </a:rPr>
              <a:t>Lack of accessible and affordable mental health services</a:t>
            </a:r>
          </a:p>
          <a:p>
            <a:pPr>
              <a:buClr>
                <a:srgbClr val="C0D730"/>
              </a:buClr>
            </a:pPr>
            <a:r>
              <a:rPr lang="en-US" sz="3000" dirty="0" smtClean="0">
                <a:solidFill>
                  <a:srgbClr val="FA9500"/>
                </a:solidFill>
              </a:rPr>
              <a:t>Lack of affordable housing</a:t>
            </a:r>
          </a:p>
          <a:p>
            <a:pPr>
              <a:buClr>
                <a:srgbClr val="C0D730"/>
              </a:buClr>
            </a:pPr>
            <a:r>
              <a:rPr lang="en-US" sz="3000" dirty="0" smtClean="0">
                <a:solidFill>
                  <a:srgbClr val="FA9500"/>
                </a:solidFill>
              </a:rPr>
              <a:t>Lack of accessible and affordable child care</a:t>
            </a:r>
          </a:p>
        </p:txBody>
      </p:sp>
      <p:sp>
        <p:nvSpPr>
          <p:cNvPr id="4" name="Cross 3"/>
          <p:cNvSpPr/>
          <p:nvPr/>
        </p:nvSpPr>
        <p:spPr>
          <a:xfrm>
            <a:off x="8001000" y="2133600"/>
            <a:ext cx="609600" cy="609600"/>
          </a:xfrm>
          <a:prstGeom prst="plus">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E75B6"/>
              </a:solidFill>
            </a:endParaRPr>
          </a:p>
        </p:txBody>
      </p:sp>
      <p:sp>
        <p:nvSpPr>
          <p:cNvPr id="5" name="Rectangle 4"/>
          <p:cNvSpPr/>
          <p:nvPr/>
        </p:nvSpPr>
        <p:spPr>
          <a:xfrm>
            <a:off x="7924800" y="4953000"/>
            <a:ext cx="762000" cy="228600"/>
          </a:xfrm>
          <a:prstGeom prst="rect">
            <a:avLst/>
          </a:prstGeom>
          <a:solidFill>
            <a:srgbClr val="FA9500"/>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957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Leading</a:t>
            </a:r>
            <a:br>
              <a:rPr lang="en-US" sz="7200" cap="small" dirty="0" smtClean="0"/>
            </a:br>
            <a:r>
              <a:rPr lang="en-US" sz="7200" cap="small" dirty="0" smtClean="0"/>
              <a:t>Causes of </a:t>
            </a:r>
            <a:br>
              <a:rPr lang="en-US" sz="7200" cap="small" dirty="0" smtClean="0"/>
            </a:br>
            <a:r>
              <a:rPr lang="en-US" sz="7200" cap="small" dirty="0" smtClean="0"/>
              <a:t>Death</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6324600" y="41910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15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dirty="0" smtClean="0"/>
              <a:t>Leading Causes of Death</a:t>
            </a:r>
            <a:br>
              <a:rPr lang="en-US" dirty="0" smtClean="0"/>
            </a:br>
            <a:r>
              <a:rPr lang="en-US" sz="3600" dirty="0" smtClean="0"/>
              <a:t>(2009-2013)</a:t>
            </a:r>
            <a:endParaRPr lang="en-US" dirty="0"/>
          </a:p>
        </p:txBody>
      </p:sp>
      <p:sp>
        <p:nvSpPr>
          <p:cNvPr id="3" name="Content Placeholder 2"/>
          <p:cNvSpPr>
            <a:spLocks noGrp="1"/>
          </p:cNvSpPr>
          <p:nvPr>
            <p:ph sz="quarter" idx="1"/>
          </p:nvPr>
        </p:nvSpPr>
        <p:spPr>
          <a:xfrm>
            <a:off x="612648" y="1600200"/>
            <a:ext cx="3806952" cy="5105400"/>
          </a:xfrm>
        </p:spPr>
        <p:txBody>
          <a:bodyPr>
            <a:normAutofit fontScale="85000" lnSpcReduction="20000"/>
          </a:bodyPr>
          <a:lstStyle/>
          <a:p>
            <a:pPr marL="0" indent="0">
              <a:buClr>
                <a:srgbClr val="C0D730"/>
              </a:buClr>
              <a:buNone/>
            </a:pPr>
            <a:r>
              <a:rPr lang="en-US" sz="3000" u="sng" dirty="0" smtClean="0"/>
              <a:t>Kansas</a:t>
            </a:r>
          </a:p>
          <a:p>
            <a:pPr marL="514350" indent="-514350">
              <a:buClr>
                <a:srgbClr val="C0D730"/>
              </a:buClr>
              <a:buFont typeface="+mj-lt"/>
              <a:buAutoNum type="arabicPeriod"/>
            </a:pPr>
            <a:r>
              <a:rPr lang="en-US" sz="3000" dirty="0" smtClean="0">
                <a:solidFill>
                  <a:srgbClr val="2E75B6"/>
                </a:solidFill>
              </a:rPr>
              <a:t>Cancer</a:t>
            </a:r>
          </a:p>
          <a:p>
            <a:pPr marL="514350" indent="-514350">
              <a:buClr>
                <a:srgbClr val="C0D730"/>
              </a:buClr>
              <a:buFont typeface="+mj-lt"/>
              <a:buAutoNum type="arabicPeriod"/>
            </a:pPr>
            <a:r>
              <a:rPr lang="en-US" sz="3000" dirty="0" smtClean="0">
                <a:solidFill>
                  <a:srgbClr val="2E75B6"/>
                </a:solidFill>
              </a:rPr>
              <a:t>Heart Disease</a:t>
            </a:r>
          </a:p>
          <a:p>
            <a:pPr marL="514350" indent="-514350">
              <a:buClr>
                <a:srgbClr val="C0D730"/>
              </a:buClr>
              <a:buFont typeface="+mj-lt"/>
              <a:buAutoNum type="arabicPeriod"/>
            </a:pPr>
            <a:r>
              <a:rPr lang="en-US" sz="3000" dirty="0" smtClean="0">
                <a:solidFill>
                  <a:srgbClr val="2E75B6"/>
                </a:solidFill>
              </a:rPr>
              <a:t>Chronic Lower Respiratory Diseases</a:t>
            </a:r>
          </a:p>
          <a:p>
            <a:pPr marL="514350" indent="-514350">
              <a:buClr>
                <a:srgbClr val="C0D730"/>
              </a:buClr>
              <a:buFont typeface="+mj-lt"/>
              <a:buAutoNum type="arabicPeriod"/>
            </a:pPr>
            <a:r>
              <a:rPr lang="en-US" sz="3000" dirty="0" smtClean="0">
                <a:solidFill>
                  <a:srgbClr val="2E75B6"/>
                </a:solidFill>
              </a:rPr>
              <a:t>Unintentional Injuries</a:t>
            </a:r>
          </a:p>
          <a:p>
            <a:pPr marL="514350" indent="-514350">
              <a:buClr>
                <a:srgbClr val="C0D730"/>
              </a:buClr>
              <a:buFont typeface="+mj-lt"/>
              <a:buAutoNum type="arabicPeriod"/>
            </a:pPr>
            <a:r>
              <a:rPr lang="en-US" sz="3000" dirty="0" smtClean="0">
                <a:solidFill>
                  <a:srgbClr val="2E75B6"/>
                </a:solidFill>
              </a:rPr>
              <a:t>Stroke</a:t>
            </a:r>
          </a:p>
          <a:p>
            <a:pPr marL="514350" indent="-514350">
              <a:buClr>
                <a:srgbClr val="C0D730"/>
              </a:buClr>
              <a:buFont typeface="+mj-lt"/>
              <a:buAutoNum type="arabicPeriod"/>
            </a:pPr>
            <a:r>
              <a:rPr lang="en-US" sz="3000" dirty="0" smtClean="0">
                <a:solidFill>
                  <a:srgbClr val="2E75B6"/>
                </a:solidFill>
              </a:rPr>
              <a:t>Alzheimer’s Disease</a:t>
            </a:r>
          </a:p>
          <a:p>
            <a:pPr marL="514350" indent="-514350">
              <a:buClr>
                <a:srgbClr val="C0D730"/>
              </a:buClr>
              <a:buFont typeface="+mj-lt"/>
              <a:buAutoNum type="arabicPeriod"/>
            </a:pPr>
            <a:r>
              <a:rPr lang="en-US" sz="3000" dirty="0" smtClean="0">
                <a:solidFill>
                  <a:srgbClr val="2E75B6"/>
                </a:solidFill>
              </a:rPr>
              <a:t>Diabetes</a:t>
            </a:r>
          </a:p>
          <a:p>
            <a:pPr marL="514350" indent="-514350">
              <a:buClr>
                <a:srgbClr val="C0D730"/>
              </a:buClr>
              <a:buFont typeface="+mj-lt"/>
              <a:buAutoNum type="arabicPeriod"/>
            </a:pPr>
            <a:r>
              <a:rPr lang="en-US" sz="3000" dirty="0" smtClean="0">
                <a:solidFill>
                  <a:srgbClr val="2E75B6"/>
                </a:solidFill>
              </a:rPr>
              <a:t>Pneumonia &amp; Influenza</a:t>
            </a:r>
          </a:p>
          <a:p>
            <a:pPr marL="514350" indent="-514350">
              <a:buClr>
                <a:srgbClr val="C0D730"/>
              </a:buClr>
              <a:buFont typeface="+mj-lt"/>
              <a:buAutoNum type="arabicPeriod"/>
            </a:pPr>
            <a:r>
              <a:rPr lang="en-US" sz="3000" dirty="0" smtClean="0">
                <a:solidFill>
                  <a:srgbClr val="2E75B6"/>
                </a:solidFill>
              </a:rPr>
              <a:t>Kidney Disease</a:t>
            </a:r>
          </a:p>
          <a:p>
            <a:pPr marL="514350" indent="-514350">
              <a:buClr>
                <a:srgbClr val="C0D730"/>
              </a:buClr>
              <a:buFont typeface="+mj-lt"/>
              <a:buAutoNum type="arabicPeriod"/>
            </a:pPr>
            <a:r>
              <a:rPr lang="en-US" sz="3000" dirty="0" smtClean="0">
                <a:solidFill>
                  <a:srgbClr val="2E75B6"/>
                </a:solidFill>
              </a:rPr>
              <a:t>Suicide</a:t>
            </a:r>
            <a:endParaRPr lang="en-US" sz="3000" dirty="0">
              <a:solidFill>
                <a:srgbClr val="2E75B6"/>
              </a:solidFill>
            </a:endParaRPr>
          </a:p>
          <a:p>
            <a:pPr marL="0" indent="0">
              <a:buClr>
                <a:srgbClr val="C0D730"/>
              </a:buClr>
              <a:buNone/>
            </a:pPr>
            <a:endParaRPr lang="en-US" sz="3000" u="sng" dirty="0" smtClean="0"/>
          </a:p>
          <a:p>
            <a:pPr marL="0" indent="0">
              <a:buClr>
                <a:srgbClr val="C0D730"/>
              </a:buClr>
              <a:buNone/>
            </a:pPr>
            <a:endParaRPr lang="en-US" sz="3000" u="sng" dirty="0"/>
          </a:p>
        </p:txBody>
      </p:sp>
      <p:sp>
        <p:nvSpPr>
          <p:cNvPr id="6" name="Content Placeholder 2"/>
          <p:cNvSpPr txBox="1">
            <a:spLocks/>
          </p:cNvSpPr>
          <p:nvPr/>
        </p:nvSpPr>
        <p:spPr>
          <a:xfrm>
            <a:off x="4689348" y="1600200"/>
            <a:ext cx="3806952" cy="5105400"/>
          </a:xfrm>
          <a:prstGeom prst="rect">
            <a:avLst/>
          </a:prstGeom>
        </p:spPr>
        <p:txBody>
          <a:bodyPr vert="horz">
            <a:normAutofit fontScale="85000" lnSpcReduction="20000"/>
          </a:bodyPr>
          <a:lstStyle>
            <a:lvl1pPr marL="320040" indent="-320040" algn="l" rtl="0" eaLnBrk="1" latinLnBrk="0" hangingPunct="1">
              <a:spcBef>
                <a:spcPts val="700"/>
              </a:spcBef>
              <a:buClr>
                <a:srgbClr val="008A60"/>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rgbClr val="C0D730"/>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rgbClr val="FFCF1D"/>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rgbClr val="C0D730"/>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rgbClr val="FFCF1D"/>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Clr>
                <a:srgbClr val="C0D730"/>
              </a:buClr>
              <a:buFont typeface="Wingdings"/>
              <a:buNone/>
            </a:pPr>
            <a:r>
              <a:rPr lang="en-US" sz="3000" u="sng" dirty="0" smtClean="0"/>
              <a:t>Riley County</a:t>
            </a:r>
          </a:p>
          <a:p>
            <a:pPr marL="514350" indent="-514350">
              <a:buClr>
                <a:srgbClr val="C0D730"/>
              </a:buClr>
              <a:buFont typeface="+mj-lt"/>
              <a:buAutoNum type="arabicPeriod"/>
            </a:pPr>
            <a:r>
              <a:rPr lang="en-US" sz="3000" dirty="0" smtClean="0">
                <a:solidFill>
                  <a:srgbClr val="2E75B6"/>
                </a:solidFill>
              </a:rPr>
              <a:t>Cancer</a:t>
            </a:r>
          </a:p>
          <a:p>
            <a:pPr marL="514350" indent="-514350">
              <a:buClr>
                <a:srgbClr val="C0D730"/>
              </a:buClr>
              <a:buFont typeface="+mj-lt"/>
              <a:buAutoNum type="arabicPeriod"/>
            </a:pPr>
            <a:r>
              <a:rPr lang="en-US" sz="3000" dirty="0" smtClean="0">
                <a:solidFill>
                  <a:srgbClr val="2E75B6"/>
                </a:solidFill>
              </a:rPr>
              <a:t>Heart Disease</a:t>
            </a:r>
          </a:p>
          <a:p>
            <a:pPr marL="514350" indent="-514350">
              <a:buClr>
                <a:srgbClr val="C0D730"/>
              </a:buClr>
              <a:buFont typeface="+mj-lt"/>
              <a:buAutoNum type="arabicPeriod"/>
            </a:pPr>
            <a:r>
              <a:rPr lang="en-US" sz="3000" dirty="0" smtClean="0">
                <a:solidFill>
                  <a:srgbClr val="2E75B6"/>
                </a:solidFill>
              </a:rPr>
              <a:t>Stroke</a:t>
            </a:r>
          </a:p>
          <a:p>
            <a:pPr marL="514350" indent="-514350">
              <a:buClr>
                <a:srgbClr val="C0D730"/>
              </a:buClr>
              <a:buFont typeface="+mj-lt"/>
              <a:buAutoNum type="arabicPeriod"/>
            </a:pPr>
            <a:r>
              <a:rPr lang="en-US" sz="3000" dirty="0" smtClean="0">
                <a:solidFill>
                  <a:srgbClr val="2E75B6"/>
                </a:solidFill>
              </a:rPr>
              <a:t>Chronic Lower Respiratory Diseases</a:t>
            </a:r>
          </a:p>
          <a:p>
            <a:pPr marL="514350" indent="-514350">
              <a:buClr>
                <a:srgbClr val="C0D730"/>
              </a:buClr>
              <a:buFont typeface="+mj-lt"/>
              <a:buAutoNum type="arabicPeriod"/>
            </a:pPr>
            <a:r>
              <a:rPr lang="en-US" sz="3000" dirty="0" smtClean="0">
                <a:solidFill>
                  <a:srgbClr val="2E75B6"/>
                </a:solidFill>
              </a:rPr>
              <a:t>Unintentional Injuries</a:t>
            </a:r>
          </a:p>
          <a:p>
            <a:pPr marL="514350" indent="-514350">
              <a:buClr>
                <a:srgbClr val="C0D730"/>
              </a:buClr>
              <a:buFont typeface="+mj-lt"/>
              <a:buAutoNum type="arabicPeriod"/>
            </a:pPr>
            <a:r>
              <a:rPr lang="en-US" sz="3000" dirty="0">
                <a:solidFill>
                  <a:srgbClr val="2E75B6"/>
                </a:solidFill>
              </a:rPr>
              <a:t>Pneumonia &amp; Influenza</a:t>
            </a:r>
          </a:p>
          <a:p>
            <a:pPr marL="514350" indent="-514350">
              <a:buClr>
                <a:srgbClr val="C0D730"/>
              </a:buClr>
              <a:buFont typeface="+mj-lt"/>
              <a:buAutoNum type="arabicPeriod"/>
            </a:pPr>
            <a:r>
              <a:rPr lang="en-US" sz="3000" dirty="0" smtClean="0">
                <a:solidFill>
                  <a:srgbClr val="2E75B6"/>
                </a:solidFill>
              </a:rPr>
              <a:t>Alzheimer’s Disease</a:t>
            </a:r>
          </a:p>
          <a:p>
            <a:pPr marL="514350" indent="-514350">
              <a:buClr>
                <a:srgbClr val="C0D730"/>
              </a:buClr>
              <a:buFont typeface="+mj-lt"/>
              <a:buAutoNum type="arabicPeriod"/>
            </a:pPr>
            <a:r>
              <a:rPr lang="en-US" sz="3000" dirty="0" smtClean="0">
                <a:solidFill>
                  <a:srgbClr val="2E75B6"/>
                </a:solidFill>
              </a:rPr>
              <a:t>Diabetes</a:t>
            </a:r>
          </a:p>
          <a:p>
            <a:pPr marL="514350" indent="-514350">
              <a:buClr>
                <a:srgbClr val="C0D730"/>
              </a:buClr>
              <a:buFont typeface="+mj-lt"/>
              <a:buAutoNum type="arabicPeriod"/>
            </a:pPr>
            <a:r>
              <a:rPr lang="en-US" sz="3000" dirty="0" smtClean="0">
                <a:solidFill>
                  <a:srgbClr val="2E75B6"/>
                </a:solidFill>
              </a:rPr>
              <a:t>Kidney Disease</a:t>
            </a:r>
          </a:p>
          <a:p>
            <a:pPr marL="514350" indent="-514350">
              <a:buClr>
                <a:srgbClr val="C0D730"/>
              </a:buClr>
              <a:buFont typeface="+mj-lt"/>
              <a:buAutoNum type="arabicPeriod"/>
            </a:pPr>
            <a:r>
              <a:rPr lang="en-US" sz="3000" dirty="0" smtClean="0">
                <a:solidFill>
                  <a:srgbClr val="2E75B6"/>
                </a:solidFill>
              </a:rPr>
              <a:t>Suicide</a:t>
            </a:r>
          </a:p>
          <a:p>
            <a:pPr marL="0" indent="0">
              <a:buClr>
                <a:srgbClr val="C0D730"/>
              </a:buClr>
              <a:buFont typeface="Wingdings"/>
              <a:buNone/>
            </a:pPr>
            <a:endParaRPr lang="en-US" sz="3000" u="sng" dirty="0" smtClean="0"/>
          </a:p>
          <a:p>
            <a:pPr marL="0" indent="0">
              <a:buClr>
                <a:srgbClr val="C0D730"/>
              </a:buClr>
              <a:buFont typeface="Wingdings"/>
              <a:buNone/>
            </a:pPr>
            <a:endParaRPr lang="en-US" sz="3000" u="sng"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7010400" y="762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0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r>
              <a:rPr lang="en-US" dirty="0" smtClean="0"/>
              <a:t>Comparison Areas</a:t>
            </a:r>
            <a:br>
              <a:rPr lang="en-US" dirty="0" smtClean="0"/>
            </a:br>
            <a:r>
              <a:rPr lang="en-US" i="1" dirty="0" smtClean="0"/>
              <a:t>Largest city in each county?</a:t>
            </a:r>
            <a:endParaRPr lang="en-US" dirty="0"/>
          </a:p>
        </p:txBody>
      </p:sp>
      <p:sp>
        <p:nvSpPr>
          <p:cNvPr id="3" name="Content Placeholder 2"/>
          <p:cNvSpPr>
            <a:spLocks noGrp="1"/>
          </p:cNvSpPr>
          <p:nvPr>
            <p:ph sz="quarter" idx="1"/>
          </p:nvPr>
        </p:nvSpPr>
        <p:spPr/>
        <p:txBody>
          <a:bodyPr>
            <a:normAutofit/>
          </a:bodyPr>
          <a:lstStyle/>
          <a:p>
            <a:r>
              <a:rPr lang="en-US" sz="3600" dirty="0" smtClean="0"/>
              <a:t>Kansas</a:t>
            </a:r>
          </a:p>
          <a:p>
            <a:r>
              <a:rPr lang="en-US" sz="3600" dirty="0" smtClean="0"/>
              <a:t>Riley</a:t>
            </a:r>
          </a:p>
          <a:p>
            <a:r>
              <a:rPr lang="en-US" sz="3600" dirty="0" smtClean="0"/>
              <a:t>Geary</a:t>
            </a:r>
          </a:p>
          <a:p>
            <a:r>
              <a:rPr lang="en-US" sz="3600" dirty="0" smtClean="0"/>
              <a:t>Pottawatomie</a:t>
            </a:r>
          </a:p>
          <a:p>
            <a:r>
              <a:rPr lang="en-US" sz="3600" dirty="0" smtClean="0"/>
              <a:t>Douglas</a:t>
            </a:r>
          </a:p>
          <a:p>
            <a:endParaRPr lang="en-US" sz="3600" dirty="0"/>
          </a:p>
        </p:txBody>
      </p:sp>
    </p:spTree>
    <p:extLst>
      <p:ext uri="{BB962C8B-B14F-4D97-AF65-F5344CB8AC3E}">
        <p14:creationId xmlns:p14="http://schemas.microsoft.com/office/powerpoint/2010/main" val="163082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r>
              <a:rPr lang="en-US" dirty="0" smtClean="0"/>
              <a:t>Two Types of Data Presented Today – Both are valuable!</a:t>
            </a:r>
            <a:endParaRPr lang="en-US" dirty="0"/>
          </a:p>
        </p:txBody>
      </p:sp>
      <p:sp>
        <p:nvSpPr>
          <p:cNvPr id="3" name="Content Placeholder 2"/>
          <p:cNvSpPr>
            <a:spLocks noGrp="1"/>
          </p:cNvSpPr>
          <p:nvPr>
            <p:ph sz="quarter" idx="1"/>
          </p:nvPr>
        </p:nvSpPr>
        <p:spPr>
          <a:xfrm>
            <a:off x="2667000" y="1752600"/>
            <a:ext cx="5943600" cy="5029200"/>
          </a:xfrm>
        </p:spPr>
        <p:txBody>
          <a:bodyPr>
            <a:normAutofit fontScale="77500" lnSpcReduction="20000"/>
          </a:bodyPr>
          <a:lstStyle/>
          <a:p>
            <a:r>
              <a:rPr lang="en-US" dirty="0" smtClean="0"/>
              <a:t>Perception </a:t>
            </a:r>
            <a:r>
              <a:rPr lang="en-US" i="1" dirty="0" smtClean="0"/>
              <a:t>(what we think is true or most important about our community)</a:t>
            </a:r>
          </a:p>
          <a:p>
            <a:pPr lvl="1"/>
            <a:r>
              <a:rPr lang="en-US" dirty="0" smtClean="0"/>
              <a:t>Comprehensive Community Needs Assessment (CCNA) survey results</a:t>
            </a:r>
          </a:p>
          <a:p>
            <a:pPr lvl="1"/>
            <a:r>
              <a:rPr lang="en-US" dirty="0" smtClean="0"/>
              <a:t>Local Public Health Systems Assessment scoring and comment results</a:t>
            </a:r>
          </a:p>
          <a:p>
            <a:pPr marL="365760" lvl="1" indent="0">
              <a:buNone/>
            </a:pPr>
            <a:endParaRPr lang="en-US" dirty="0" smtClean="0"/>
          </a:p>
          <a:p>
            <a:r>
              <a:rPr lang="en-US" dirty="0" smtClean="0"/>
              <a:t>Representative Data </a:t>
            </a:r>
            <a:r>
              <a:rPr lang="en-US" i="1" dirty="0" smtClean="0"/>
              <a:t>(what is true or representative of our community)</a:t>
            </a:r>
          </a:p>
          <a:p>
            <a:pPr lvl="1"/>
            <a:r>
              <a:rPr lang="en-US" dirty="0" smtClean="0"/>
              <a:t>CCNA – included data from other sources</a:t>
            </a:r>
          </a:p>
          <a:p>
            <a:pPr lvl="1"/>
            <a:r>
              <a:rPr lang="en-US" dirty="0" smtClean="0"/>
              <a:t>Census (e.g., populations, income, poverty)</a:t>
            </a:r>
          </a:p>
          <a:p>
            <a:pPr lvl="1"/>
            <a:r>
              <a:rPr lang="en-US" dirty="0" smtClean="0"/>
              <a:t>Health vital statistics (e.g., birth and death data)</a:t>
            </a:r>
          </a:p>
          <a:p>
            <a:pPr lvl="1"/>
            <a:r>
              <a:rPr lang="en-US" dirty="0" smtClean="0"/>
              <a:t>Behavioral Risk Factor Surveillance System survey – </a:t>
            </a:r>
            <a:r>
              <a:rPr lang="en-US" u="sng" dirty="0" smtClean="0"/>
              <a:t>self-reported</a:t>
            </a:r>
            <a:r>
              <a:rPr lang="en-US" dirty="0" smtClean="0"/>
              <a:t> health risk data (e.g., diagnosed with high blood pressure, eat fruits and veggies)</a:t>
            </a:r>
          </a:p>
          <a:p>
            <a:pPr lvl="1"/>
            <a:r>
              <a:rPr lang="en-US" dirty="0" smtClean="0"/>
              <a:t>Other sources</a:t>
            </a:r>
            <a:endParaRPr lang="en-US" dirty="0"/>
          </a:p>
        </p:txBody>
      </p:sp>
      <p:pic>
        <p:nvPicPr>
          <p:cNvPr id="1026" name="Picture 2" descr="http://www.itespresso.fr/wp-content/uploads/2013/12/twitter-france-201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471" b="91529" l="2060" r="98867">
                        <a14:foregroundMark x1="21215" y1="38353" x2="21215" y2="38353"/>
                        <a14:foregroundMark x1="47580" y1="23765" x2="47580" y2="23765"/>
                        <a14:foregroundMark x1="84655" y1="31647" x2="84655" y2="31647"/>
                        <a14:foregroundMark x1="72503" y1="81647" x2="72503" y2="81647"/>
                        <a14:foregroundMark x1="36766" y1="85176" x2="36766" y2="85176"/>
                        <a14:foregroundMark x1="65602" y1="83647" x2="65602" y2="83647"/>
                        <a14:foregroundMark x1="71885" y1="76118" x2="71885" y2="76118"/>
                        <a14:foregroundMark x1="43048" y1="89529" x2="67353" y2="89529"/>
                        <a14:foregroundMark x1="71164" y1="29647" x2="71164" y2="29647"/>
                        <a14:foregroundMark x1="67353" y1="28471" x2="92688" y2="28824"/>
                      </a14:backgroundRemoval>
                    </a14:imgEffect>
                  </a14:imgLayer>
                </a14:imgProps>
              </a:ext>
              <a:ext uri="{28A0092B-C50C-407E-A947-70E740481C1C}">
                <a14:useLocalDpi xmlns:a14="http://schemas.microsoft.com/office/drawing/2010/main" val="0"/>
              </a:ext>
            </a:extLst>
          </a:blip>
          <a:srcRect l="1896" t="9040" r="1169" b="7344"/>
          <a:stretch/>
        </p:blipFill>
        <p:spPr bwMode="auto">
          <a:xfrm>
            <a:off x="152400" y="1905000"/>
            <a:ext cx="232101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ketchum.com/wp-content/uploads/2012/09/dat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32745" y="4114800"/>
            <a:ext cx="256032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Arc 7"/>
          <p:cNvSpPr/>
          <p:nvPr/>
        </p:nvSpPr>
        <p:spPr>
          <a:xfrm rot="3333976">
            <a:off x="6371972" y="2582195"/>
            <a:ext cx="2461419" cy="2150810"/>
          </a:xfrm>
          <a:prstGeom prst="arc">
            <a:avLst>
              <a:gd name="adj1" fmla="val 14703141"/>
              <a:gd name="adj2" fmla="val 312722"/>
            </a:avLst>
          </a:prstGeom>
          <a:ln w="28575">
            <a:solidFill>
              <a:srgbClr val="6CA64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549154">
            <a:off x="7086600" y="3472934"/>
            <a:ext cx="1955985" cy="369332"/>
          </a:xfrm>
          <a:prstGeom prst="rect">
            <a:avLst/>
          </a:prstGeom>
          <a:solidFill>
            <a:schemeClr val="bg1"/>
          </a:solidFill>
        </p:spPr>
        <p:txBody>
          <a:bodyPr wrap="none" rtlCol="0">
            <a:spAutoFit/>
          </a:bodyPr>
          <a:lstStyle/>
          <a:p>
            <a:r>
              <a:rPr lang="en-US" i="1" dirty="0" smtClean="0">
                <a:solidFill>
                  <a:srgbClr val="6CA644"/>
                </a:solidFill>
              </a:rPr>
              <a:t>Sometimes the same</a:t>
            </a:r>
            <a:endParaRPr lang="en-US" i="1" dirty="0">
              <a:solidFill>
                <a:srgbClr val="6CA644"/>
              </a:solidFill>
            </a:endParaRPr>
          </a:p>
        </p:txBody>
      </p:sp>
    </p:spTree>
    <p:extLst>
      <p:ext uri="{BB962C8B-B14F-4D97-AF65-F5344CB8AC3E}">
        <p14:creationId xmlns:p14="http://schemas.microsoft.com/office/powerpoint/2010/main" val="38688482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24908786"/>
              </p:ext>
            </p:extLst>
          </p:nvPr>
        </p:nvGraphicFramePr>
        <p:xfrm>
          <a:off x="228600" y="76200"/>
          <a:ext cx="89154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75463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22346016"/>
              </p:ext>
            </p:extLst>
          </p:nvPr>
        </p:nvGraphicFramePr>
        <p:xfrm>
          <a:off x="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8888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6958209"/>
              </p:ext>
            </p:extLst>
          </p:nvPr>
        </p:nvGraphicFramePr>
        <p:xfrm>
          <a:off x="76200" y="152400"/>
          <a:ext cx="91440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3007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49504303"/>
              </p:ext>
            </p:extLst>
          </p:nvPr>
        </p:nvGraphicFramePr>
        <p:xfrm>
          <a:off x="76200" y="152400"/>
          <a:ext cx="9144000" cy="6553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62103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828800"/>
            <a:ext cx="6477000" cy="3352800"/>
          </a:xfrm>
        </p:spPr>
        <p:txBody>
          <a:bodyPr>
            <a:noAutofit/>
          </a:bodyPr>
          <a:lstStyle/>
          <a:p>
            <a:r>
              <a:rPr lang="en-US" sz="7200" cap="small" dirty="0" smtClean="0"/>
              <a:t>Key Health Indicators</a:t>
            </a:r>
            <a:endParaRPr lang="en-US" sz="7200" cap="small" dirty="0"/>
          </a:p>
        </p:txBody>
      </p:sp>
      <p:sp>
        <p:nvSpPr>
          <p:cNvPr id="4" name="Subtitle 3"/>
          <p:cNvSpPr>
            <a:spLocks noGrp="1"/>
          </p:cNvSpPr>
          <p:nvPr>
            <p:ph type="subTitle" idx="1"/>
          </p:nvPr>
        </p:nvSpPr>
        <p:spPr/>
        <p:txBody>
          <a:bodyPr>
            <a:noAutofit/>
          </a:bodyPr>
          <a:lstStyle/>
          <a:p>
            <a:r>
              <a:rPr lang="en-US" sz="2400" dirty="0" smtClean="0"/>
              <a:t>Riley County Comprehensive                               Community Needs Assessment</a:t>
            </a:r>
            <a:endParaRPr lang="en-US" sz="2400" dirty="0"/>
          </a:p>
        </p:txBody>
      </p:sp>
      <p:pic>
        <p:nvPicPr>
          <p:cNvPr id="5" name="Picture 4" descr="http://blog.ketchum.com/wp-content/uploads/2012/09/dat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80625" l="1563" r="97188">
                        <a14:foregroundMark x1="10000" y1="46250" x2="10000" y2="46250"/>
                        <a14:foregroundMark x1="25625" y1="40000" x2="25625" y2="40000"/>
                        <a14:foregroundMark x1="28750" y1="36250" x2="28750" y2="36250"/>
                        <a14:foregroundMark x1="91250" y1="47188" x2="91250" y2="47188"/>
                        <a14:foregroundMark x1="85000" y1="44063" x2="85000" y2="44063"/>
                        <a14:foregroundMark x1="81875" y1="42500" x2="81875" y2="42500"/>
                        <a14:foregroundMark x1="79375" y1="41250" x2="79375" y2="41250"/>
                        <a14:foregroundMark x1="64375" y1="31875" x2="78438" y2="39375"/>
                        <a14:foregroundMark x1="18438" y1="41875" x2="33125" y2="31563"/>
                        <a14:foregroundMark x1="89688" y1="43125" x2="93438" y2="42813"/>
                        <a14:foregroundMark x1="34688" y1="30938" x2="45313" y2="33750"/>
                        <a14:foregroundMark x1="60625" y1="31563" x2="64375" y2="30000"/>
                        <a14:foregroundMark x1="6563" y1="54688" x2="5625" y2="53438"/>
                        <a14:foregroundMark x1="79688" y1="76563" x2="89063" y2="56250"/>
                        <a14:foregroundMark x1="90313" y1="56250" x2="90313" y2="56250"/>
                      </a14:backgroundRemoval>
                    </a14:imgEffect>
                  </a14:imgLayer>
                </a14:imgProps>
              </a:ext>
              <a:ext uri="{28A0092B-C50C-407E-A947-70E740481C1C}">
                <a14:useLocalDpi xmlns:a14="http://schemas.microsoft.com/office/drawing/2010/main" val="0"/>
              </a:ext>
            </a:extLst>
          </a:blip>
          <a:srcRect t="20469" b="17031"/>
          <a:stretch/>
        </p:blipFill>
        <p:spPr bwMode="auto">
          <a:xfrm>
            <a:off x="7010400" y="1828800"/>
            <a:ext cx="18288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2939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228600"/>
            <a:ext cx="5791200" cy="584775"/>
          </a:xfrm>
          <a:prstGeom prst="rect">
            <a:avLst/>
          </a:prstGeom>
          <a:noFill/>
        </p:spPr>
        <p:txBody>
          <a:bodyPr wrap="square" rtlCol="0">
            <a:spAutoFit/>
          </a:bodyPr>
          <a:lstStyle/>
          <a:p>
            <a:pPr algn="ctr"/>
            <a:r>
              <a:rPr lang="en-US" sz="3200" b="1" dirty="0">
                <a:solidFill>
                  <a:schemeClr val="tx1">
                    <a:lumMod val="65000"/>
                    <a:lumOff val="35000"/>
                  </a:schemeClr>
                </a:solidFill>
                <a:latin typeface="Trebuchet MS" panose="020B0603020202020204" pitchFamily="34" charset="0"/>
              </a:rPr>
              <a:t>Infant Mortality </a:t>
            </a:r>
            <a:r>
              <a:rPr lang="en-US" sz="3200" b="1" dirty="0" smtClean="0">
                <a:solidFill>
                  <a:schemeClr val="tx1">
                    <a:lumMod val="65000"/>
                    <a:lumOff val="35000"/>
                  </a:schemeClr>
                </a:solidFill>
                <a:latin typeface="Trebuchet MS" panose="020B0603020202020204" pitchFamily="34" charset="0"/>
              </a:rPr>
              <a:t>Rate</a:t>
            </a:r>
            <a:endParaRPr lang="en-US" sz="2400"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32736863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40837227"/>
              </p:ext>
            </p:extLst>
          </p:nvPr>
        </p:nvGraphicFramePr>
        <p:xfrm>
          <a:off x="152400" y="228600"/>
          <a:ext cx="89916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38280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a:latin typeface="Trebuchet MS" panose="020B0603020202020204" pitchFamily="34" charset="0"/>
              </a:rPr>
              <a:t>Percent of Births Where Mother Smoked During Pregnancy </a:t>
            </a:r>
          </a:p>
          <a:p>
            <a:pPr algn="ctr"/>
            <a:endParaRPr lang="en-US"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16546202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162273741"/>
              </p:ext>
            </p:extLst>
          </p:nvPr>
        </p:nvGraphicFramePr>
        <p:xfrm>
          <a:off x="76200" y="152400"/>
          <a:ext cx="92202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4100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523219216"/>
              </p:ext>
            </p:extLst>
          </p:nvPr>
        </p:nvGraphicFramePr>
        <p:xfrm>
          <a:off x="152400" y="76200"/>
          <a:ext cx="8991600" cy="67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52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Participant Worksheet Instructions</a:t>
            </a:r>
            <a:endParaRPr lang="en-US" sz="6000" cap="small" dirty="0"/>
          </a:p>
        </p:txBody>
      </p:sp>
      <p:sp>
        <p:nvSpPr>
          <p:cNvPr id="4" name="Subtitle 3"/>
          <p:cNvSpPr>
            <a:spLocks noGrp="1"/>
          </p:cNvSpPr>
          <p:nvPr>
            <p:ph type="subTitle" idx="1"/>
          </p:nvPr>
        </p:nvSpPr>
        <p:spPr/>
        <p:txBody>
          <a:bodyPr/>
          <a:lstStyle/>
          <a:p>
            <a:r>
              <a:rPr lang="en-US" i="1" dirty="0" smtClean="0"/>
              <a:t>Actively listen and take notes!</a:t>
            </a:r>
            <a:endParaRPr lang="en-US" i="1" dirty="0"/>
          </a:p>
        </p:txBody>
      </p:sp>
    </p:spTree>
    <p:extLst>
      <p:ext uri="{BB962C8B-B14F-4D97-AF65-F5344CB8AC3E}">
        <p14:creationId xmlns:p14="http://schemas.microsoft.com/office/powerpoint/2010/main" val="20359857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84339891"/>
              </p:ext>
            </p:extLst>
          </p:nvPr>
        </p:nvGraphicFramePr>
        <p:xfrm>
          <a:off x="76200" y="0"/>
          <a:ext cx="89916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31218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63976909"/>
              </p:ext>
            </p:extLst>
          </p:nvPr>
        </p:nvGraphicFramePr>
        <p:xfrm>
          <a:off x="152400" y="0"/>
          <a:ext cx="89154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0544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54143053"/>
              </p:ext>
            </p:extLst>
          </p:nvPr>
        </p:nvGraphicFramePr>
        <p:xfrm>
          <a:off x="7620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7742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who are Binge Drinkers</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20955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2023474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17849815"/>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92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who Smoke Cigarettes</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523220"/>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a:t>
            </a:r>
            <a:endParaRPr lang="en-US" sz="2800" i="1" dirty="0">
              <a:solidFill>
                <a:srgbClr val="C00000"/>
              </a:solidFill>
            </a:endParaRPr>
          </a:p>
        </p:txBody>
      </p:sp>
    </p:spTree>
    <p:extLst>
      <p:ext uri="{BB962C8B-B14F-4D97-AF65-F5344CB8AC3E}">
        <p14:creationId xmlns:p14="http://schemas.microsoft.com/office/powerpoint/2010/main" val="27810470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49867982"/>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92141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716353448"/>
              </p:ext>
            </p:extLst>
          </p:nvPr>
        </p:nvGraphicFramePr>
        <p:xfrm>
          <a:off x="152400" y="152400"/>
          <a:ext cx="8991600" cy="662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67861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1107996"/>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with no Personal Doctor or </a:t>
            </a:r>
          </a:p>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Health Care Provider</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954107"/>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a:t>
            </a:r>
            <a:r>
              <a:rPr lang="en-US" sz="2800" b="1" i="1" dirty="0" smtClean="0">
                <a:solidFill>
                  <a:srgbClr val="6CA644"/>
                </a:solidFill>
                <a:latin typeface="Trebuchet MS" panose="020B0603020202020204" pitchFamily="34" charset="0"/>
              </a:rPr>
              <a:t> lowest </a:t>
            </a:r>
            <a:r>
              <a:rPr lang="en-US" sz="2800" b="1" i="1" dirty="0" smtClean="0">
                <a:solidFill>
                  <a:srgbClr val="C00000"/>
                </a:solidFill>
                <a:latin typeface="Trebuchet MS" panose="020B0603020202020204" pitchFamily="34" charset="0"/>
              </a:rPr>
              <a:t>percentage?</a:t>
            </a:r>
            <a:endParaRPr lang="en-US" sz="2800" i="1" dirty="0">
              <a:solidFill>
                <a:srgbClr val="C00000"/>
              </a:solidFill>
            </a:endParaRPr>
          </a:p>
        </p:txBody>
      </p:sp>
    </p:spTree>
    <p:extLst>
      <p:ext uri="{BB962C8B-B14F-4D97-AF65-F5344CB8AC3E}">
        <p14:creationId xmlns:p14="http://schemas.microsoft.com/office/powerpoint/2010/main" val="35816677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92874765"/>
              </p:ext>
            </p:extLst>
          </p:nvPr>
        </p:nvGraphicFramePr>
        <p:xfrm>
          <a:off x="76200" y="0"/>
          <a:ext cx="90678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16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2804" y="2819400"/>
            <a:ext cx="6267796" cy="2910719"/>
          </a:xfrm>
        </p:spPr>
        <p:txBody>
          <a:bodyPr>
            <a:noAutofit/>
          </a:bodyPr>
          <a:lstStyle/>
          <a:p>
            <a:r>
              <a:rPr lang="en-US" sz="5400" cap="small" dirty="0" smtClean="0"/>
              <a:t>Demographic Overview</a:t>
            </a:r>
            <a:br>
              <a:rPr lang="en-US" sz="5400" cap="small" dirty="0" smtClean="0"/>
            </a:br>
            <a:r>
              <a:rPr lang="en-US" sz="5400" cap="small" dirty="0" smtClean="0"/>
              <a:t> </a:t>
            </a:r>
            <a:r>
              <a:rPr lang="en-US" sz="4000" cap="small" dirty="0" smtClean="0"/>
              <a:t>- Population Distribution</a:t>
            </a:r>
            <a:endParaRPr lang="en-US" sz="4000" cap="small" dirty="0"/>
          </a:p>
        </p:txBody>
      </p:sp>
      <p:sp>
        <p:nvSpPr>
          <p:cNvPr id="4" name="Subtitle 3"/>
          <p:cNvSpPr>
            <a:spLocks noGrp="1"/>
          </p:cNvSpPr>
          <p:nvPr>
            <p:ph type="subTitle" idx="1"/>
          </p:nvPr>
        </p:nvSpPr>
        <p:spPr/>
        <p:txBody>
          <a:bodyPr/>
          <a:lstStyle/>
          <a:p>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938" r="97188">
                        <a14:foregroundMark x1="66563" y1="31563" x2="97188" y2="50938"/>
                        <a14:foregroundMark x1="63750" y1="31563" x2="66250" y2="30938"/>
                        <a14:foregroundMark x1="90000" y1="43125" x2="94063" y2="44063"/>
                        <a14:foregroundMark x1="91875" y1="43750" x2="91563" y2="43750"/>
                        <a14:foregroundMark x1="17813" y1="42188" x2="32813" y2="31250"/>
                        <a14:foregroundMark x1="33750" y1="31250" x2="43438" y2="33125"/>
                        <a14:foregroundMark x1="79375" y1="77500" x2="89063" y2="55937"/>
                        <a14:foregroundMark x1="2813" y1="53125" x2="7187" y2="50000"/>
                      </a14:backgroundRemoval>
                    </a14:imgEffect>
                  </a14:imgLayer>
                </a14:imgProps>
              </a:ext>
            </a:extLst>
          </a:blip>
          <a:srcRect t="20000" b="12500"/>
          <a:stretch/>
        </p:blipFill>
        <p:spPr>
          <a:xfrm>
            <a:off x="6249683" y="1447800"/>
            <a:ext cx="2596445" cy="1752600"/>
          </a:xfrm>
          <a:prstGeom prst="rect">
            <a:avLst/>
          </a:prstGeom>
        </p:spPr>
      </p:pic>
    </p:spTree>
    <p:extLst>
      <p:ext uri="{BB962C8B-B14F-4D97-AF65-F5344CB8AC3E}">
        <p14:creationId xmlns:p14="http://schemas.microsoft.com/office/powerpoint/2010/main" val="42029466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738664"/>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 Obese</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523220"/>
          </a:xfrm>
          <a:prstGeom prst="rect">
            <a:avLst/>
          </a:prstGeom>
          <a:noFill/>
        </p:spPr>
        <p:txBody>
          <a:bodyPr wrap="square" rtlCol="0">
            <a:spAutoFit/>
          </a:bodyPr>
          <a:lstStyle/>
          <a:p>
            <a:pPr algn="ctr"/>
            <a:r>
              <a:rPr lang="en-US" sz="2800" b="1" i="1" dirty="0" smtClean="0">
                <a:solidFill>
                  <a:srgbClr val="6CA644"/>
                </a:solidFill>
                <a:latin typeface="Trebuchet MS" panose="020B0603020202020204" pitchFamily="34" charset="0"/>
              </a:rPr>
              <a:t>County with lowest rate?</a:t>
            </a:r>
            <a:endParaRPr lang="en-US" sz="2800" i="1" dirty="0">
              <a:solidFill>
                <a:srgbClr val="6CA644"/>
              </a:solidFill>
            </a:endParaRPr>
          </a:p>
        </p:txBody>
      </p:sp>
    </p:spTree>
    <p:extLst>
      <p:ext uri="{BB962C8B-B14F-4D97-AF65-F5344CB8AC3E}">
        <p14:creationId xmlns:p14="http://schemas.microsoft.com/office/powerpoint/2010/main" val="1644557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49382976"/>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74240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059560278"/>
              </p:ext>
            </p:extLst>
          </p:nvPr>
        </p:nvGraphicFramePr>
        <p:xfrm>
          <a:off x="0" y="0"/>
          <a:ext cx="9067799"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05396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1107996"/>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400" b="1" dirty="0" smtClean="0">
                <a:latin typeface="Trebuchet MS" panose="020B0603020202020204" pitchFamily="34" charset="0"/>
              </a:rPr>
              <a:t>Percentage of Adults with Consuming Fruit, Vegetables Less than 1 Time Per Day</a:t>
            </a:r>
            <a:endParaRPr lang="en-US" sz="2400" b="1" dirty="0">
              <a:latin typeface="Trebuchet MS" panose="020B0603020202020204" pitchFamily="34" charset="0"/>
            </a:endParaRPr>
          </a:p>
          <a:p>
            <a:pPr algn="ctr"/>
            <a:endParaRPr lang="en-US" dirty="0"/>
          </a:p>
        </p:txBody>
      </p:sp>
      <p:sp>
        <p:nvSpPr>
          <p:cNvPr id="4" name="TextBox 3"/>
          <p:cNvSpPr txBox="1"/>
          <p:nvPr/>
        </p:nvSpPr>
        <p:spPr>
          <a:xfrm>
            <a:off x="1866900" y="2971800"/>
            <a:ext cx="5410200" cy="954107"/>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a:t>
            </a:r>
            <a:r>
              <a:rPr lang="en-US" sz="2800" b="1" i="1" dirty="0" smtClean="0">
                <a:solidFill>
                  <a:srgbClr val="6CA644"/>
                </a:solidFill>
                <a:latin typeface="Trebuchet MS" panose="020B0603020202020204" pitchFamily="34" charset="0"/>
              </a:rPr>
              <a:t> lowest </a:t>
            </a:r>
            <a:r>
              <a:rPr lang="en-US" sz="2800" b="1" i="1" dirty="0" smtClean="0">
                <a:solidFill>
                  <a:srgbClr val="C00000"/>
                </a:solidFill>
                <a:latin typeface="Trebuchet MS" panose="020B0603020202020204" pitchFamily="34" charset="0"/>
              </a:rPr>
              <a:t>rate?</a:t>
            </a:r>
            <a:endParaRPr lang="en-US" sz="2800" i="1" dirty="0">
              <a:solidFill>
                <a:srgbClr val="C00000"/>
              </a:solidFill>
            </a:endParaRPr>
          </a:p>
        </p:txBody>
      </p:sp>
    </p:spTree>
    <p:extLst>
      <p:ext uri="{BB962C8B-B14F-4D97-AF65-F5344CB8AC3E}">
        <p14:creationId xmlns:p14="http://schemas.microsoft.com/office/powerpoint/2010/main" val="2171194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503773068"/>
              </p:ext>
            </p:extLst>
          </p:nvPr>
        </p:nvGraphicFramePr>
        <p:xfrm>
          <a:off x="152400" y="152400"/>
          <a:ext cx="899160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2870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7756252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50513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686800" cy="830997"/>
          </a:xfrm>
          <a:prstGeom prst="rect">
            <a:avLst/>
          </a:prstGeom>
          <a:noFill/>
        </p:spPr>
        <p:txBody>
          <a:bodyPr wrap="square" rtlCol="0">
            <a:spAutoFit/>
          </a:bodyPr>
          <a:lstStyle/>
          <a:p>
            <a:pPr algn="ctr">
              <a:defRPr sz="2000" b="1" i="0" u="none" strike="noStrike" kern="1200" spc="0" baseline="0">
                <a:solidFill>
                  <a:prstClr val="black">
                    <a:lumMod val="65000"/>
                    <a:lumOff val="35000"/>
                  </a:prstClr>
                </a:solidFill>
                <a:latin typeface="Trebuchet MS" panose="020B0603020202020204" pitchFamily="34" charset="0"/>
                <a:ea typeface="+mn-ea"/>
                <a:cs typeface="+mn-cs"/>
              </a:defRPr>
            </a:pPr>
            <a:r>
              <a:rPr lang="en-US" sz="2800" b="1" dirty="0" smtClean="0">
                <a:solidFill>
                  <a:prstClr val="black">
                    <a:lumMod val="65000"/>
                    <a:lumOff val="35000"/>
                  </a:prstClr>
                </a:solidFill>
                <a:latin typeface="Trebuchet MS" panose="020B0603020202020204" pitchFamily="34" charset="0"/>
              </a:rPr>
              <a:t>Mental Health</a:t>
            </a:r>
            <a:endParaRPr lang="en-US" sz="2800" b="1" dirty="0">
              <a:solidFill>
                <a:prstClr val="black">
                  <a:lumMod val="65000"/>
                  <a:lumOff val="35000"/>
                </a:prstClr>
              </a:solidFill>
              <a:latin typeface="Trebuchet MS" panose="020B0603020202020204" pitchFamily="34" charset="0"/>
            </a:endParaRPr>
          </a:p>
          <a:p>
            <a:pPr algn="ctr"/>
            <a:endParaRPr lang="en-US" sz="2000" dirty="0">
              <a:solidFill>
                <a:prstClr val="black"/>
              </a:solidFill>
            </a:endParaRPr>
          </a:p>
        </p:txBody>
      </p:sp>
      <p:sp>
        <p:nvSpPr>
          <p:cNvPr id="4" name="TextBox 3"/>
          <p:cNvSpPr txBox="1"/>
          <p:nvPr/>
        </p:nvSpPr>
        <p:spPr>
          <a:xfrm>
            <a:off x="1866900" y="2971800"/>
            <a:ext cx="5410200" cy="954107"/>
          </a:xfrm>
          <a:prstGeom prst="rect">
            <a:avLst/>
          </a:prstGeom>
          <a:noFill/>
        </p:spPr>
        <p:txBody>
          <a:bodyPr wrap="square" rtlCol="0">
            <a:spAutoFit/>
          </a:bodyPr>
          <a:lstStyle/>
          <a:p>
            <a:pPr algn="ctr"/>
            <a:r>
              <a:rPr lang="en-US" sz="2800" b="1" i="1" dirty="0" smtClean="0">
                <a:solidFill>
                  <a:srgbClr val="C00000"/>
                </a:solidFill>
                <a:latin typeface="Trebuchet MS" panose="020B0603020202020204" pitchFamily="34" charset="0"/>
              </a:rPr>
              <a:t>County with highest rates on related indicators?</a:t>
            </a:r>
            <a:endParaRPr lang="en-US" sz="2800" i="1" dirty="0">
              <a:solidFill>
                <a:srgbClr val="C00000"/>
              </a:solidFill>
            </a:endParaRPr>
          </a:p>
        </p:txBody>
      </p:sp>
    </p:spTree>
    <p:extLst>
      <p:ext uri="{BB962C8B-B14F-4D97-AF65-F5344CB8AC3E}">
        <p14:creationId xmlns:p14="http://schemas.microsoft.com/office/powerpoint/2010/main" val="3343730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22859378"/>
              </p:ext>
            </p:extLst>
          </p:nvPr>
        </p:nvGraphicFramePr>
        <p:xfrm>
          <a:off x="0" y="0"/>
          <a:ext cx="9220200" cy="678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5913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74716124"/>
              </p:ext>
            </p:extLst>
          </p:nvPr>
        </p:nvGraphicFramePr>
        <p:xfrm>
          <a:off x="0" y="0"/>
          <a:ext cx="9144000" cy="716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4486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cap="small" dirty="0" smtClean="0"/>
              <a:t>Local Public Health Systems Assessment</a:t>
            </a:r>
            <a:endParaRPr lang="en-US" sz="6000" cap="small"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1892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Custom 4">
      <a:dk1>
        <a:sysClr val="windowText" lastClr="000000"/>
      </a:dk1>
      <a:lt1>
        <a:sysClr val="window" lastClr="FFFFFF"/>
      </a:lt1>
      <a:dk2>
        <a:srgbClr val="6CA644"/>
      </a:dk2>
      <a:lt2>
        <a:srgbClr val="E3DED1"/>
      </a:lt2>
      <a:accent1>
        <a:srgbClr val="066243"/>
      </a:accent1>
      <a:accent2>
        <a:srgbClr val="087B54"/>
      </a:accent2>
      <a:accent3>
        <a:srgbClr val="0BB57C"/>
      </a:accent3>
      <a:accent4>
        <a:srgbClr val="6CA644"/>
      </a:accent4>
      <a:accent5>
        <a:srgbClr val="0181CA"/>
      </a:accent5>
      <a:accent6>
        <a:srgbClr val="0989B1"/>
      </a:accent6>
      <a:hlink>
        <a:srgbClr val="6B9F25"/>
      </a:hlink>
      <a:folHlink>
        <a:srgbClr val="BA690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presentation</Template>
  <TotalTime>0</TotalTime>
  <Words>3435</Words>
  <Application>Microsoft Office PowerPoint</Application>
  <PresentationFormat>On-screen Show (4:3)</PresentationFormat>
  <Paragraphs>657</Paragraphs>
  <Slides>113</Slides>
  <Notes>25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113</vt:i4>
      </vt:variant>
    </vt:vector>
  </HeadingPairs>
  <TitlesOfParts>
    <vt:vector size="124" baseType="lpstr">
      <vt:lpstr>ＭＳ Ｐゴシック</vt:lpstr>
      <vt:lpstr>Arial</vt:lpstr>
      <vt:lpstr>Calibri</vt:lpstr>
      <vt:lpstr>Century Gothic</vt:lpstr>
      <vt:lpstr>Georgia</vt:lpstr>
      <vt:lpstr>Trebuchet MS</vt:lpstr>
      <vt:lpstr>Tw Cen MT</vt:lpstr>
      <vt:lpstr>Wingdings</vt:lpstr>
      <vt:lpstr>Wingdings 2</vt:lpstr>
      <vt:lpstr>Median</vt:lpstr>
      <vt:lpstr>1_Median</vt:lpstr>
      <vt:lpstr>Riley County Community Health Improvement  Planning Meeting</vt:lpstr>
      <vt:lpstr>Welcome! </vt:lpstr>
      <vt:lpstr>Can we Make a Difference in our Community’s Health?</vt:lpstr>
      <vt:lpstr>Aligning Assessments Efforts</vt:lpstr>
      <vt:lpstr>Comprehensive Community Needs Assessment Key Partners</vt:lpstr>
      <vt:lpstr>Community Meetings for Public Input</vt:lpstr>
      <vt:lpstr>Two Types of Data Presented Today – Both are valuable!</vt:lpstr>
      <vt:lpstr>Participant Worksheet Instructions</vt:lpstr>
      <vt:lpstr>Demographic Overview  - Population Distribution</vt:lpstr>
      <vt:lpstr>PowerPoint Presentation</vt:lpstr>
      <vt:lpstr>PowerPoint Presentation</vt:lpstr>
      <vt:lpstr>PowerPoint Presentation</vt:lpstr>
      <vt:lpstr>PowerPoint Presentation</vt:lpstr>
      <vt:lpstr>Socioeconomic Overview - Income - Education</vt:lpstr>
      <vt:lpstr>PowerPoint Presentation</vt:lpstr>
      <vt:lpstr>PowerPoint Presentation</vt:lpstr>
      <vt:lpstr>PowerPoint Presentation</vt:lpstr>
      <vt:lpstr>PowerPoint Presentation</vt:lpstr>
      <vt:lpstr>PowerPoint Presentation</vt:lpstr>
      <vt:lpstr>Riley County Comprehensive Community Needs Assessment (CCNA)</vt:lpstr>
      <vt:lpstr>PowerPoint Presentation</vt:lpstr>
      <vt:lpstr>Overview of CCNA Findings</vt:lpstr>
      <vt:lpstr>Quality of Life</vt:lpstr>
      <vt:lpstr>Quality of Life Findings</vt:lpstr>
      <vt:lpstr>Quality of Life: High-Low Game</vt:lpstr>
      <vt:lpstr>Most Important Factors that Contribute to Quality of Life</vt:lpstr>
      <vt:lpstr>Physical Health</vt:lpstr>
      <vt:lpstr>Physical Health: High-Low Game</vt:lpstr>
      <vt:lpstr>Top three needs related to physical health in your community?</vt:lpstr>
      <vt:lpstr>PowerPoint Presentation</vt:lpstr>
      <vt:lpstr>PowerPoint Presentation</vt:lpstr>
      <vt:lpstr>Mental Health</vt:lpstr>
      <vt:lpstr>Mental Health: High-Low Game</vt:lpstr>
      <vt:lpstr>Top three needs related to mental health in your community?</vt:lpstr>
      <vt:lpstr>PowerPoint Presentation</vt:lpstr>
      <vt:lpstr>Social Issues</vt:lpstr>
      <vt:lpstr>Social Issues: High-Low Game</vt:lpstr>
      <vt:lpstr>Top three social issues that are of most concern in your community?</vt:lpstr>
      <vt:lpstr>Top three needs related to social issues in your community?</vt:lpstr>
      <vt:lpstr>PowerPoint Presentation</vt:lpstr>
      <vt:lpstr>Children and Youth</vt:lpstr>
      <vt:lpstr>Children &amp; Youth: High-Low Game</vt:lpstr>
      <vt:lpstr>Top three needs related to children in your community?</vt:lpstr>
      <vt:lpstr>Top three needs related to youth in your community?</vt:lpstr>
      <vt:lpstr>PowerPoint Presentation</vt:lpstr>
      <vt:lpstr>Education</vt:lpstr>
      <vt:lpstr>Education: High-Low Game</vt:lpstr>
      <vt:lpstr>Top three needs regarding education in your community?</vt:lpstr>
      <vt:lpstr>Aging</vt:lpstr>
      <vt:lpstr>Aging: High-Low Game</vt:lpstr>
      <vt:lpstr>Top three needs for older adults in your community?</vt:lpstr>
      <vt:lpstr>Housing</vt:lpstr>
      <vt:lpstr>Housing: High-Low Game</vt:lpstr>
      <vt:lpstr>Top three needs related to housing in your community?</vt:lpstr>
      <vt:lpstr>Transportation</vt:lpstr>
      <vt:lpstr>Transportation: High-Low Game</vt:lpstr>
      <vt:lpstr>Top three transportation-related needs in your community?</vt:lpstr>
      <vt:lpstr>PowerPoint Presentation</vt:lpstr>
      <vt:lpstr>Infrastructure</vt:lpstr>
      <vt:lpstr>How would you rate the following public services/features?</vt:lpstr>
      <vt:lpstr>Economics and Personal Finance</vt:lpstr>
      <vt:lpstr>Economics and Personal Finance: High-Low Game</vt:lpstr>
      <vt:lpstr>Top three economic/personal finance needs in your community?</vt:lpstr>
      <vt:lpstr>Review of Key Findings</vt:lpstr>
      <vt:lpstr>PowerPoint Presentation</vt:lpstr>
      <vt:lpstr>Overview of CCNA Findings</vt:lpstr>
      <vt:lpstr>Leading Causes of  Death</vt:lpstr>
      <vt:lpstr>Leading Causes of Death (2009-2013)</vt:lpstr>
      <vt:lpstr>Comparison Areas Largest city in each county?</vt:lpstr>
      <vt:lpstr>PowerPoint Presentation</vt:lpstr>
      <vt:lpstr>PowerPoint Presentation</vt:lpstr>
      <vt:lpstr>PowerPoint Presentation</vt:lpstr>
      <vt:lpstr>PowerPoint Presentation</vt:lpstr>
      <vt:lpstr>Key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Public Health Systems Assessment</vt:lpstr>
      <vt:lpstr>Local Public Health Systems Assessment (LPHSA)</vt:lpstr>
      <vt:lpstr>Local Public Health System Assessment (LPHSA) Results</vt:lpstr>
      <vt:lpstr>Overall LPHSA Observations</vt:lpstr>
      <vt:lpstr> Facilitated Group Discussion:   In your opinion, what are the top health needs that must be addressed in the next 3-5 years?</vt:lpstr>
      <vt:lpstr> Large Group Voting –  Distribute your dots (votes) in any way you choose </vt:lpstr>
      <vt:lpstr>Resources</vt:lpstr>
      <vt:lpstr> Thank you!</vt:lpstr>
      <vt:lpstr> Extra Slides</vt:lpstr>
      <vt:lpstr>Welcome from  Mercy Regional Health Center and  Riley County Health Department</vt:lpstr>
      <vt:lpstr>Value of Health Planning Process and Community Input</vt:lpstr>
      <vt:lpstr>Value of Health Planning Process and Community Input</vt:lpstr>
      <vt:lpstr>Aligning Assessments Efforts</vt:lpstr>
      <vt:lpstr>Comprehensive Community Needs Assessment Purpose</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2014-12-16T20:06:11Z</dcterms:created>
  <dcterms:modified xsi:type="dcterms:W3CDTF">2015-06-18T19:21:53Z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